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300" r:id="rId6"/>
    <p:sldId id="301" r:id="rId7"/>
    <p:sldId id="302" r:id="rId8"/>
    <p:sldId id="303" r:id="rId9"/>
    <p:sldId id="289" r:id="rId10"/>
    <p:sldId id="290" r:id="rId11"/>
    <p:sldId id="285" r:id="rId12"/>
    <p:sldId id="287" r:id="rId13"/>
    <p:sldId id="288" r:id="rId14"/>
    <p:sldId id="291" r:id="rId15"/>
    <p:sldId id="311" r:id="rId16"/>
    <p:sldId id="304" r:id="rId17"/>
    <p:sldId id="312" r:id="rId18"/>
    <p:sldId id="313" r:id="rId19"/>
    <p:sldId id="314" r:id="rId20"/>
    <p:sldId id="315"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7D"/>
    <a:srgbClr val="DCF12E"/>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7217" autoAdjust="0"/>
  </p:normalViewPr>
  <p:slideViewPr>
    <p:cSldViewPr snapToGrid="0" snapToObjects="1">
      <p:cViewPr varScale="1">
        <p:scale>
          <a:sx n="113" d="100"/>
          <a:sy n="113" d="100"/>
        </p:scale>
        <p:origin x="784"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05235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7283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a:t>
            </a:r>
            <a:r>
              <a:rPr lang="zh-TW" altLang="en-US" sz="1200" dirty="0">
                <a:solidFill>
                  <a:srgbClr val="202020"/>
                </a:solidFill>
                <a:latin typeface="Arial" panose="020B0604020202020204" pitchFamily="34" charset="0"/>
                <a:cs typeface="Arial" panose="020B0604020202020204" pitchFamily="34" charset="0"/>
              </a:rPr>
              <a:t>初始化：</a:t>
            </a:r>
            <a:r>
              <a:rPr lang="zh-TW" altLang="en-US" dirty="0"/>
              <a:t>先隨機從資料中選出</a:t>
            </a:r>
            <a:r>
              <a:rPr lang="en-US" dirty="0"/>
              <a:t>K</a:t>
            </a:r>
            <a:r>
              <a:rPr lang="zh-TW" altLang="en-US" dirty="0"/>
              <a:t>個</a:t>
            </a:r>
            <a:r>
              <a:rPr lang="zh-TW" altLang="en-US" sz="1200" dirty="0">
                <a:solidFill>
                  <a:srgbClr val="202020"/>
                </a:solidFill>
                <a:latin typeface="Arial" panose="020B0604020202020204" pitchFamily="34" charset="0"/>
                <a:cs typeface="Arial" panose="020B0604020202020204" pitchFamily="34" charset="0"/>
              </a:rPr>
              <a:t>分群</a:t>
            </a:r>
            <a:r>
              <a:rPr lang="en-US" altLang="zh-TW" sz="1200" dirty="0">
                <a:solidFill>
                  <a:srgbClr val="202020"/>
                </a:solidFill>
                <a:latin typeface="Arial" panose="020B0604020202020204" pitchFamily="34" charset="0"/>
                <a:cs typeface="Arial" panose="020B0604020202020204" pitchFamily="34" charset="0"/>
              </a:rPr>
              <a:t> </a:t>
            </a:r>
            <a:r>
              <a:rPr lang="zh-TW" altLang="en-US" dirty="0"/>
              <a:t>作為一開始的群集中心 </a:t>
            </a:r>
            <a:r>
              <a:rPr lang="en-US" dirty="0"/>
              <a:t>cluster centroid</a:t>
            </a:r>
          </a:p>
          <a:p>
            <a:r>
              <a:rPr lang="en-US" dirty="0"/>
              <a:t>* </a:t>
            </a:r>
            <a:r>
              <a:rPr lang="zh-TW" altLang="en-US" dirty="0"/>
              <a:t>重複以下操作</a:t>
            </a:r>
            <a:r>
              <a:rPr lang="en-US" altLang="zh-TW" dirty="0"/>
              <a:t>, </a:t>
            </a:r>
            <a:r>
              <a:rPr lang="zh-TW" altLang="en-US" dirty="0"/>
              <a:t>直到各</a:t>
            </a:r>
            <a:r>
              <a:rPr lang="en-US" dirty="0"/>
              <a:t>centroid</a:t>
            </a:r>
            <a:r>
              <a:rPr lang="zh-TW" altLang="en-US" dirty="0"/>
              <a:t>的位置不再移動為止</a:t>
            </a:r>
            <a:r>
              <a:rPr lang="en-US" altLang="zh-TW" dirty="0"/>
              <a:t>:</a:t>
            </a:r>
          </a:p>
          <a:p>
            <a:r>
              <a:rPr lang="en-US" altLang="zh-TW" dirty="0"/>
              <a:t>    *</a:t>
            </a:r>
            <a:r>
              <a:rPr lang="zh-TW" altLang="en-US" sz="1200" dirty="0"/>
              <a:t>分配資料點：</a:t>
            </a:r>
            <a:r>
              <a:rPr lang="en-US" altLang="zh-TW" dirty="0"/>
              <a:t> </a:t>
            </a:r>
            <a:r>
              <a:rPr lang="zh-TW" altLang="en-US" dirty="0"/>
              <a:t>將每筆資料指派給最靠近的</a:t>
            </a:r>
            <a:r>
              <a:rPr lang="en-US" dirty="0"/>
              <a:t>centroid</a:t>
            </a:r>
          </a:p>
          <a:p>
            <a:r>
              <a:rPr lang="en-US" dirty="0"/>
              <a:t>    *</a:t>
            </a:r>
            <a:r>
              <a:rPr lang="zh-TW" altLang="en-US" sz="1200" dirty="0"/>
              <a:t>計算平均值：</a:t>
            </a:r>
            <a:r>
              <a:rPr lang="zh-TW" altLang="en-US" dirty="0"/>
              <a:t>更新</a:t>
            </a:r>
            <a:r>
              <a:rPr lang="en-US" dirty="0" err="1"/>
              <a:t>centroid中心</a:t>
            </a:r>
            <a:r>
              <a:rPr lang="zh-TW" altLang="en-US" dirty="0"/>
              <a:t>位置為，新的</a:t>
            </a:r>
            <a:r>
              <a:rPr lang="en-US" dirty="0"/>
              <a:t>centroid</a:t>
            </a:r>
            <a:r>
              <a:rPr lang="zh-TW" altLang="en-US" dirty="0"/>
              <a:t>的位置為指派給該</a:t>
            </a:r>
            <a:r>
              <a:rPr lang="en-US" dirty="0"/>
              <a:t>centroid</a:t>
            </a:r>
            <a:r>
              <a:rPr lang="zh-TW" altLang="en-US" dirty="0"/>
              <a:t>的所有資料之平均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342650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427031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想像你拿到這份資料集，沒有</a:t>
            </a:r>
            <a:r>
              <a:rPr lang="en-US" sz="1200" b="1" i="0" kern="1200" dirty="0">
                <a:solidFill>
                  <a:schemeClr val="tx1"/>
                </a:solidFill>
                <a:effectLst/>
                <a:latin typeface="+mn-lt"/>
                <a:ea typeface="+mn-ea"/>
                <a:cs typeface="+mn-cs"/>
              </a:rPr>
              <a:t>label, </a:t>
            </a:r>
            <a:r>
              <a:rPr lang="zh-TW" altLang="en-US" sz="1200" b="1" i="0" kern="1200" dirty="0">
                <a:solidFill>
                  <a:schemeClr val="tx1"/>
                </a:solidFill>
                <a:effectLst/>
                <a:latin typeface="+mn-lt"/>
                <a:ea typeface="+mn-ea"/>
                <a:cs typeface="+mn-cs"/>
              </a:rPr>
              <a:t>也無法一眼看出有多少個中心的情況，想用</a:t>
            </a:r>
            <a:r>
              <a:rPr lang="en-US" sz="1200" b="1" i="0" kern="1200" dirty="0" err="1">
                <a:solidFill>
                  <a:schemeClr val="tx1"/>
                </a:solidFill>
                <a:effectLst/>
                <a:latin typeface="+mn-lt"/>
                <a:ea typeface="+mn-ea"/>
                <a:cs typeface="+mn-cs"/>
              </a:rPr>
              <a:t>kmeans</a:t>
            </a:r>
            <a:r>
              <a:rPr lang="en-US" sz="1200" b="1" i="0" kern="1200" dirty="0">
                <a:solidFill>
                  <a:schemeClr val="tx1"/>
                </a:solidFill>
                <a:effectLst/>
                <a:latin typeface="+mn-lt"/>
                <a:ea typeface="+mn-ea"/>
                <a:cs typeface="+mn-cs"/>
              </a:rPr>
              <a:t> clustering, </a:t>
            </a:r>
            <a:r>
              <a:rPr lang="zh-TW" altLang="en-US" sz="1200" b="1" i="0" kern="1200" dirty="0">
                <a:solidFill>
                  <a:schemeClr val="tx1"/>
                </a:solidFill>
                <a:effectLst/>
                <a:latin typeface="+mn-lt"/>
                <a:ea typeface="+mn-ea"/>
                <a:cs typeface="+mn-cs"/>
              </a:rPr>
              <a:t>該怎麼決定</a:t>
            </a:r>
            <a:r>
              <a:rPr lang="en-US" sz="1200" b="1" i="0" kern="1200" dirty="0">
                <a:solidFill>
                  <a:schemeClr val="tx1"/>
                </a:solidFill>
                <a:effectLst/>
                <a:latin typeface="+mn-lt"/>
                <a:ea typeface="+mn-ea"/>
                <a:cs typeface="+mn-cs"/>
              </a:rPr>
              <a:t>K? </a:t>
            </a:r>
            <a:r>
              <a:rPr lang="zh-TW" altLang="en-US" sz="1200" b="1" i="0" kern="1200" dirty="0">
                <a:solidFill>
                  <a:schemeClr val="tx1"/>
                </a:solidFill>
                <a:effectLst/>
                <a:latin typeface="+mn-lt"/>
                <a:ea typeface="+mn-ea"/>
                <a:cs typeface="+mn-cs"/>
              </a:rPr>
              <a:t>可用多個</a:t>
            </a:r>
            <a:r>
              <a:rPr lang="en-US" sz="1200" b="1" i="0" kern="1200" dirty="0">
                <a:solidFill>
                  <a:schemeClr val="tx1"/>
                </a:solidFill>
                <a:effectLst/>
                <a:latin typeface="+mn-lt"/>
                <a:ea typeface="+mn-ea"/>
                <a:cs typeface="+mn-cs"/>
              </a:rPr>
              <a:t>k</a:t>
            </a:r>
            <a:r>
              <a:rPr lang="zh-TW" altLang="en-US" sz="1200" b="1" i="0" kern="1200" dirty="0">
                <a:solidFill>
                  <a:schemeClr val="tx1"/>
                </a:solidFill>
                <a:effectLst/>
                <a:latin typeface="+mn-lt"/>
                <a:ea typeface="+mn-ea"/>
                <a:cs typeface="+mn-cs"/>
              </a:rPr>
              <a:t>值做實驗，並用各次實驗結果的</a:t>
            </a:r>
            <a:r>
              <a:rPr lang="en-US" sz="1200" b="1" i="0" kern="1200" dirty="0">
                <a:solidFill>
                  <a:schemeClr val="tx1"/>
                </a:solidFill>
                <a:effectLst/>
                <a:latin typeface="+mn-lt"/>
                <a:ea typeface="+mn-ea"/>
                <a:cs typeface="+mn-cs"/>
              </a:rPr>
              <a:t>inertia</a:t>
            </a:r>
            <a:r>
              <a:rPr lang="zh-TW" altLang="en-US" sz="1200" b="1" i="0" kern="1200" dirty="0">
                <a:solidFill>
                  <a:schemeClr val="tx1"/>
                </a:solidFill>
                <a:effectLst/>
                <a:latin typeface="+mn-lt"/>
                <a:ea typeface="+mn-ea"/>
                <a:cs typeface="+mn-cs"/>
              </a:rPr>
              <a:t>做評估</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137950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ason-chen-1992.weebly.com/home/-k-means-clustering" TargetMode="External"/><Relationship Id="rId2" Type="http://schemas.openxmlformats.org/officeDocument/2006/relationships/hyperlink" Target="http://yltang.net/tutorial/dsml/1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12049" y="3292990"/>
            <a:ext cx="7915798" cy="1421928"/>
          </a:xfrm>
        </p:spPr>
        <p:txBody>
          <a:bodyPr/>
          <a:lstStyle/>
          <a:p>
            <a:r>
              <a:rPr lang="zh-CN" altLang="en-US" dirty="0"/>
              <a:t>非監督式學習 </a:t>
            </a:r>
            <a:r>
              <a:rPr lang="en-US" altLang="zh-CN" dirty="0"/>
              <a:t>k-means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213527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557F7-C7C2-2B4A-A740-4461E1E1B15E}"/>
              </a:ext>
            </a:extLst>
          </p:cNvPr>
          <p:cNvSpPr>
            <a:spLocks noGrp="1"/>
          </p:cNvSpPr>
          <p:nvPr>
            <p:ph type="body" sz="quarter" idx="10"/>
          </p:nvPr>
        </p:nvSpPr>
        <p:spPr/>
        <p:txBody>
          <a:bodyPr/>
          <a:lstStyle/>
          <a:p>
            <a:r>
              <a:rPr lang="en-TW" dirty="0"/>
              <a:t>K-mean</a:t>
            </a:r>
          </a:p>
        </p:txBody>
      </p:sp>
      <p:pic>
        <p:nvPicPr>
          <p:cNvPr id="4" name="Picture 3">
            <a:extLst>
              <a:ext uri="{FF2B5EF4-FFF2-40B4-BE49-F238E27FC236}">
                <a16:creationId xmlns:a16="http://schemas.microsoft.com/office/drawing/2014/main" id="{C09D767E-4F79-3C46-9C94-83EC9BD24466}"/>
              </a:ext>
            </a:extLst>
          </p:cNvPr>
          <p:cNvPicPr>
            <a:picLocks noChangeAspect="1"/>
          </p:cNvPicPr>
          <p:nvPr/>
        </p:nvPicPr>
        <p:blipFill>
          <a:blip r:embed="rId3"/>
          <a:stretch>
            <a:fillRect/>
          </a:stretch>
        </p:blipFill>
        <p:spPr>
          <a:xfrm>
            <a:off x="2844800" y="919816"/>
            <a:ext cx="6299200" cy="1409700"/>
          </a:xfrm>
          <a:prstGeom prst="rect">
            <a:avLst/>
          </a:prstGeom>
        </p:spPr>
      </p:pic>
      <p:pic>
        <p:nvPicPr>
          <p:cNvPr id="6" name="Picture 5">
            <a:extLst>
              <a:ext uri="{FF2B5EF4-FFF2-40B4-BE49-F238E27FC236}">
                <a16:creationId xmlns:a16="http://schemas.microsoft.com/office/drawing/2014/main" id="{9220F3E7-30BB-D74D-B4C9-171D27805E50}"/>
              </a:ext>
            </a:extLst>
          </p:cNvPr>
          <p:cNvPicPr>
            <a:picLocks noChangeAspect="1"/>
          </p:cNvPicPr>
          <p:nvPr/>
        </p:nvPicPr>
        <p:blipFill>
          <a:blip r:embed="rId4"/>
          <a:stretch>
            <a:fillRect/>
          </a:stretch>
        </p:blipFill>
        <p:spPr>
          <a:xfrm>
            <a:off x="1883343" y="3080685"/>
            <a:ext cx="3800928" cy="3175000"/>
          </a:xfrm>
          <a:prstGeom prst="rect">
            <a:avLst/>
          </a:prstGeom>
        </p:spPr>
      </p:pic>
      <p:pic>
        <p:nvPicPr>
          <p:cNvPr id="8" name="Picture 7">
            <a:extLst>
              <a:ext uri="{FF2B5EF4-FFF2-40B4-BE49-F238E27FC236}">
                <a16:creationId xmlns:a16="http://schemas.microsoft.com/office/drawing/2014/main" id="{65126611-22B8-A74D-92E6-78ED17FD80CB}"/>
              </a:ext>
            </a:extLst>
          </p:cNvPr>
          <p:cNvPicPr>
            <a:picLocks noChangeAspect="1"/>
          </p:cNvPicPr>
          <p:nvPr/>
        </p:nvPicPr>
        <p:blipFill>
          <a:blip r:embed="rId5"/>
          <a:stretch>
            <a:fillRect/>
          </a:stretch>
        </p:blipFill>
        <p:spPr>
          <a:xfrm>
            <a:off x="6755470" y="3143249"/>
            <a:ext cx="3553187" cy="3175001"/>
          </a:xfrm>
          <a:prstGeom prst="rect">
            <a:avLst/>
          </a:prstGeom>
        </p:spPr>
      </p:pic>
      <p:sp>
        <p:nvSpPr>
          <p:cNvPr id="9" name="Rounded Rectangle 8">
            <a:extLst>
              <a:ext uri="{FF2B5EF4-FFF2-40B4-BE49-F238E27FC236}">
                <a16:creationId xmlns:a16="http://schemas.microsoft.com/office/drawing/2014/main" id="{30DC4530-EF8C-C948-A8FD-56F6274C04A0}"/>
              </a:ext>
            </a:extLst>
          </p:cNvPr>
          <p:cNvSpPr/>
          <p:nvPr/>
        </p:nvSpPr>
        <p:spPr>
          <a:xfrm>
            <a:off x="3185743"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10" name="Rounded Rectangle 9">
            <a:extLst>
              <a:ext uri="{FF2B5EF4-FFF2-40B4-BE49-F238E27FC236}">
                <a16:creationId xmlns:a16="http://schemas.microsoft.com/office/drawing/2014/main" id="{EBF7314E-9B7D-B84B-97A2-EB43B98FF5AF}"/>
              </a:ext>
            </a:extLst>
          </p:cNvPr>
          <p:cNvSpPr/>
          <p:nvPr/>
        </p:nvSpPr>
        <p:spPr>
          <a:xfrm>
            <a:off x="8025421"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K-mean predict</a:t>
            </a:r>
          </a:p>
        </p:txBody>
      </p:sp>
    </p:spTree>
    <p:extLst>
      <p:ext uri="{BB962C8B-B14F-4D97-AF65-F5344CB8AC3E}">
        <p14:creationId xmlns:p14="http://schemas.microsoft.com/office/powerpoint/2010/main" val="303799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884EED-8413-DF4C-9A83-13EA4675A153}"/>
              </a:ext>
            </a:extLst>
          </p:cNvPr>
          <p:cNvSpPr>
            <a:spLocks noGrp="1"/>
          </p:cNvSpPr>
          <p:nvPr>
            <p:ph type="body" sz="quarter" idx="10"/>
          </p:nvPr>
        </p:nvSpPr>
        <p:spPr>
          <a:xfrm>
            <a:off x="992875" y="245402"/>
            <a:ext cx="9315782" cy="590931"/>
          </a:xfrm>
        </p:spPr>
        <p:txBody>
          <a:bodyPr/>
          <a:lstStyle/>
          <a:p>
            <a:r>
              <a:rPr lang="zh-TW" altLang="en-US" dirty="0"/>
              <a:t>如何決定</a:t>
            </a:r>
            <a:r>
              <a:rPr lang="en-US" dirty="0"/>
              <a:t>K? </a:t>
            </a:r>
            <a:endParaRPr lang="zh-TW" altLang="en-US" dirty="0"/>
          </a:p>
        </p:txBody>
      </p:sp>
      <p:sp>
        <p:nvSpPr>
          <p:cNvPr id="3" name="Rectangle 2">
            <a:extLst>
              <a:ext uri="{FF2B5EF4-FFF2-40B4-BE49-F238E27FC236}">
                <a16:creationId xmlns:a16="http://schemas.microsoft.com/office/drawing/2014/main" id="{DC6190F0-CA12-484A-9DAD-2F9D54837ACF}"/>
              </a:ext>
            </a:extLst>
          </p:cNvPr>
          <p:cNvSpPr/>
          <p:nvPr/>
        </p:nvSpPr>
        <p:spPr>
          <a:xfrm>
            <a:off x="729781" y="1123434"/>
            <a:ext cx="9315783" cy="1107996"/>
          </a:xfrm>
          <a:prstGeom prst="rect">
            <a:avLst/>
          </a:prstGeom>
        </p:spPr>
        <p:txBody>
          <a:bodyPr wrap="square">
            <a:spAutoFit/>
          </a:bodyPr>
          <a:lstStyle/>
          <a:p>
            <a:r>
              <a:rPr lang="zh-TW" altLang="en-US" sz="2400" kern="0" dirty="0">
                <a:solidFill>
                  <a:srgbClr val="595959"/>
                </a:solidFill>
                <a:latin typeface="Calibri"/>
                <a:cs typeface="Calibri"/>
              </a:rPr>
              <a:t>當你手邊有一群資料，且無法一眼看出有多少個中心的狀況。可用使用下面兩種方法做 </a:t>
            </a:r>
            <a:r>
              <a:rPr lang="en-US" sz="2400" kern="0" dirty="0">
                <a:solidFill>
                  <a:srgbClr val="595959"/>
                </a:solidFill>
                <a:latin typeface="Calibri"/>
                <a:cs typeface="Calibri"/>
              </a:rPr>
              <a:t>k-means </a:t>
            </a:r>
            <a:r>
              <a:rPr lang="zh-TW" altLang="en-US" sz="2400" kern="0" dirty="0">
                <a:solidFill>
                  <a:srgbClr val="595959"/>
                </a:solidFill>
                <a:latin typeface="Calibri"/>
                <a:cs typeface="Calibri"/>
              </a:rPr>
              <a:t>模型評估。</a:t>
            </a:r>
            <a:endParaRPr lang="en-US" altLang="zh-TW" sz="2400" kern="0" dirty="0">
              <a:solidFill>
                <a:srgbClr val="595959"/>
              </a:solidFill>
              <a:latin typeface="Calibri"/>
              <a:cs typeface="Calibri"/>
            </a:endParaRPr>
          </a:p>
          <a:p>
            <a:pPr marL="285750" indent="-285750">
              <a:buFont typeface="Arial" panose="020B0604020202020204" pitchFamily="34" charset="0"/>
              <a:buChar char="•"/>
            </a:pPr>
            <a:endParaRPr lang="en-TW" dirty="0"/>
          </a:p>
        </p:txBody>
      </p:sp>
      <p:sp>
        <p:nvSpPr>
          <p:cNvPr id="4" name="Rectangle 3">
            <a:extLst>
              <a:ext uri="{FF2B5EF4-FFF2-40B4-BE49-F238E27FC236}">
                <a16:creationId xmlns:a16="http://schemas.microsoft.com/office/drawing/2014/main" id="{6940E3A5-2D8C-4B4F-8920-97B212B9CD0A}"/>
              </a:ext>
            </a:extLst>
          </p:cNvPr>
          <p:cNvSpPr/>
          <p:nvPr/>
        </p:nvSpPr>
        <p:spPr>
          <a:xfrm>
            <a:off x="992875" y="2130665"/>
            <a:ext cx="6821098" cy="646331"/>
          </a:xfrm>
          <a:prstGeom prst="rect">
            <a:avLst/>
          </a:prstGeom>
        </p:spPr>
        <p:txBody>
          <a:bodyPr wrap="none">
            <a:spAutoFit/>
          </a:bodyPr>
          <a:lstStyle/>
          <a:p>
            <a:pPr marL="285750" indent="-285750">
              <a:buFont typeface="Arial" panose="020B0604020202020204" pitchFamily="34" charset="0"/>
              <a:buChar char="•"/>
            </a:pPr>
            <a:r>
              <a:rPr lang="en-US" b="1" dirty="0"/>
              <a:t>Inertia </a:t>
            </a:r>
            <a:r>
              <a:rPr lang="zh-TW" altLang="en-US" b="1" dirty="0"/>
              <a:t>計算所有點到每群集中心距離的平方和。</a:t>
            </a:r>
            <a:endParaRPr lang="en-US" b="1" dirty="0"/>
          </a:p>
          <a:p>
            <a:pPr marL="285750" indent="-285750">
              <a:buFont typeface="Arial" panose="020B0604020202020204" pitchFamily="34" charset="0"/>
              <a:buChar char="•"/>
            </a:pPr>
            <a:r>
              <a:rPr lang="en-US" b="1" dirty="0"/>
              <a:t>silhouette scores</a:t>
            </a:r>
            <a:r>
              <a:rPr lang="zh-TW" altLang="en-US" b="1" dirty="0"/>
              <a:t> 側影函數驗證數據集群內一致性的方法。</a:t>
            </a:r>
            <a:endParaRPr lang="en-TW" b="1" dirty="0"/>
          </a:p>
        </p:txBody>
      </p:sp>
      <p:pic>
        <p:nvPicPr>
          <p:cNvPr id="6" name="Picture 5">
            <a:extLst>
              <a:ext uri="{FF2B5EF4-FFF2-40B4-BE49-F238E27FC236}">
                <a16:creationId xmlns:a16="http://schemas.microsoft.com/office/drawing/2014/main" id="{459B2152-4960-1447-9103-CD937BD61DE6}"/>
              </a:ext>
            </a:extLst>
          </p:cNvPr>
          <p:cNvPicPr>
            <a:picLocks noChangeAspect="1"/>
          </p:cNvPicPr>
          <p:nvPr/>
        </p:nvPicPr>
        <p:blipFill>
          <a:blip r:embed="rId3"/>
          <a:stretch>
            <a:fillRect/>
          </a:stretch>
        </p:blipFill>
        <p:spPr>
          <a:xfrm>
            <a:off x="894881" y="3028838"/>
            <a:ext cx="3097728" cy="2673280"/>
          </a:xfrm>
          <a:prstGeom prst="rect">
            <a:avLst/>
          </a:prstGeom>
        </p:spPr>
      </p:pic>
      <p:pic>
        <p:nvPicPr>
          <p:cNvPr id="8" name="Picture 7">
            <a:extLst>
              <a:ext uri="{FF2B5EF4-FFF2-40B4-BE49-F238E27FC236}">
                <a16:creationId xmlns:a16="http://schemas.microsoft.com/office/drawing/2014/main" id="{263EA35E-74F7-DD4F-AB2B-9EF25982CA0E}"/>
              </a:ext>
            </a:extLst>
          </p:cNvPr>
          <p:cNvPicPr>
            <a:picLocks noChangeAspect="1"/>
          </p:cNvPicPr>
          <p:nvPr/>
        </p:nvPicPr>
        <p:blipFill>
          <a:blip r:embed="rId4"/>
          <a:stretch>
            <a:fillRect/>
          </a:stretch>
        </p:blipFill>
        <p:spPr>
          <a:xfrm>
            <a:off x="7642652" y="3059215"/>
            <a:ext cx="2987247" cy="2696716"/>
          </a:xfrm>
          <a:prstGeom prst="rect">
            <a:avLst/>
          </a:prstGeom>
        </p:spPr>
      </p:pic>
      <p:pic>
        <p:nvPicPr>
          <p:cNvPr id="9" name="Picture 8">
            <a:extLst>
              <a:ext uri="{FF2B5EF4-FFF2-40B4-BE49-F238E27FC236}">
                <a16:creationId xmlns:a16="http://schemas.microsoft.com/office/drawing/2014/main" id="{49D4FBCE-9654-AB4E-AD9B-A86709C9C98F}"/>
              </a:ext>
            </a:extLst>
          </p:cNvPr>
          <p:cNvPicPr>
            <a:picLocks noChangeAspect="1"/>
          </p:cNvPicPr>
          <p:nvPr/>
        </p:nvPicPr>
        <p:blipFill>
          <a:blip r:embed="rId5"/>
          <a:stretch>
            <a:fillRect/>
          </a:stretch>
        </p:blipFill>
        <p:spPr>
          <a:xfrm>
            <a:off x="4318259" y="3065071"/>
            <a:ext cx="2987247" cy="2669297"/>
          </a:xfrm>
          <a:prstGeom prst="rect">
            <a:avLst/>
          </a:prstGeom>
        </p:spPr>
      </p:pic>
      <p:sp>
        <p:nvSpPr>
          <p:cNvPr id="10" name="Rounded Rectangle 9">
            <a:extLst>
              <a:ext uri="{FF2B5EF4-FFF2-40B4-BE49-F238E27FC236}">
                <a16:creationId xmlns:a16="http://schemas.microsoft.com/office/drawing/2014/main" id="{BC037C77-D2BA-4E4E-8D1B-DDCD7F1EF607}"/>
              </a:ext>
            </a:extLst>
          </p:cNvPr>
          <p:cNvSpPr/>
          <p:nvPr/>
        </p:nvSpPr>
        <p:spPr>
          <a:xfrm>
            <a:off x="2117047"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2</a:t>
            </a:r>
          </a:p>
        </p:txBody>
      </p:sp>
      <p:sp>
        <p:nvSpPr>
          <p:cNvPr id="11" name="Rounded Rectangle 10">
            <a:extLst>
              <a:ext uri="{FF2B5EF4-FFF2-40B4-BE49-F238E27FC236}">
                <a16:creationId xmlns:a16="http://schemas.microsoft.com/office/drawing/2014/main" id="{256F4FB0-A1CC-934B-AA43-79149EE6AE32}"/>
              </a:ext>
            </a:extLst>
          </p:cNvPr>
          <p:cNvSpPr/>
          <p:nvPr/>
        </p:nvSpPr>
        <p:spPr>
          <a:xfrm>
            <a:off x="5442605"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3</a:t>
            </a:r>
          </a:p>
        </p:txBody>
      </p:sp>
      <p:sp>
        <p:nvSpPr>
          <p:cNvPr id="12" name="Rounded Rectangle 11">
            <a:extLst>
              <a:ext uri="{FF2B5EF4-FFF2-40B4-BE49-F238E27FC236}">
                <a16:creationId xmlns:a16="http://schemas.microsoft.com/office/drawing/2014/main" id="{D1C7CDD1-5DBB-9841-9295-31F573BCB21C}"/>
              </a:ext>
            </a:extLst>
          </p:cNvPr>
          <p:cNvSpPr/>
          <p:nvPr/>
        </p:nvSpPr>
        <p:spPr>
          <a:xfrm>
            <a:off x="8768163" y="5702118"/>
            <a:ext cx="744137"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=４</a:t>
            </a:r>
          </a:p>
        </p:txBody>
      </p:sp>
    </p:spTree>
    <p:extLst>
      <p:ext uri="{BB962C8B-B14F-4D97-AF65-F5344CB8AC3E}">
        <p14:creationId xmlns:p14="http://schemas.microsoft.com/office/powerpoint/2010/main" val="101790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B1B3E-B1B5-7845-8664-91C05F500624}"/>
              </a:ext>
            </a:extLst>
          </p:cNvPr>
          <p:cNvSpPr>
            <a:spLocks noGrp="1"/>
          </p:cNvSpPr>
          <p:nvPr>
            <p:ph type="body" sz="quarter" idx="10"/>
          </p:nvPr>
        </p:nvSpPr>
        <p:spPr>
          <a:xfrm>
            <a:off x="992875" y="245402"/>
            <a:ext cx="9315782" cy="590931"/>
          </a:xfrm>
        </p:spPr>
        <p:txBody>
          <a:bodyPr/>
          <a:lstStyle/>
          <a:p>
            <a:r>
              <a:rPr lang="zh-TW" altLang="en-US" dirty="0"/>
              <a:t>使用</a:t>
            </a:r>
            <a:r>
              <a:rPr lang="en-US" dirty="0"/>
              <a:t>inertia</a:t>
            </a:r>
            <a:r>
              <a:rPr lang="zh-TW" altLang="en-US" dirty="0"/>
              <a:t>做模型評估</a:t>
            </a:r>
          </a:p>
        </p:txBody>
      </p:sp>
      <p:sp>
        <p:nvSpPr>
          <p:cNvPr id="3" name="Rectangle 2">
            <a:extLst>
              <a:ext uri="{FF2B5EF4-FFF2-40B4-BE49-F238E27FC236}">
                <a16:creationId xmlns:a16="http://schemas.microsoft.com/office/drawing/2014/main" id="{DA5DDD47-C6E1-B04A-BBA9-B428EF60A24D}"/>
              </a:ext>
            </a:extLst>
          </p:cNvPr>
          <p:cNvSpPr/>
          <p:nvPr/>
        </p:nvSpPr>
        <p:spPr>
          <a:xfrm>
            <a:off x="723900" y="1151235"/>
            <a:ext cx="10160000" cy="830997"/>
          </a:xfrm>
          <a:prstGeom prst="rect">
            <a:avLst/>
          </a:prstGeom>
        </p:spPr>
        <p:txBody>
          <a:bodyPr wrap="square">
            <a:spAutoFit/>
          </a:bodyPr>
          <a:lstStyle/>
          <a:p>
            <a:r>
              <a:rPr lang="zh-TW" altLang="en-US" sz="2400" kern="0" dirty="0">
                <a:solidFill>
                  <a:srgbClr val="595959"/>
                </a:solidFill>
                <a:latin typeface="Calibri"/>
                <a:cs typeface="Calibri"/>
                <a:sym typeface="Calibri"/>
              </a:rPr>
              <a:t>當</a:t>
            </a:r>
            <a:r>
              <a:rPr lang="en-US"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值越來越大，</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會隨之越來越小。正常情況下不會取</a:t>
            </a:r>
            <a:r>
              <a:rPr lang="en-US" altLang="zh-TW"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最大的，一般是取</a:t>
            </a:r>
            <a:r>
              <a:rPr lang="en-US" sz="2400" kern="0" dirty="0">
                <a:solidFill>
                  <a:srgbClr val="595959"/>
                </a:solidFill>
                <a:latin typeface="Calibri"/>
                <a:cs typeface="Calibri"/>
                <a:sym typeface="Calibri"/>
              </a:rPr>
              <a:t>elbow </a:t>
            </a:r>
            <a:r>
              <a:rPr lang="en-US" sz="2400" kern="0" dirty="0" err="1">
                <a:solidFill>
                  <a:srgbClr val="595959"/>
                </a:solidFill>
                <a:latin typeface="Calibri"/>
                <a:cs typeface="Calibri"/>
                <a:sym typeface="Calibri"/>
              </a:rPr>
              <a:t>point附近作為K</a:t>
            </a:r>
            <a:r>
              <a:rPr lang="en-US" sz="2400" kern="0" dirty="0">
                <a:solidFill>
                  <a:srgbClr val="595959"/>
                </a:solidFill>
                <a:latin typeface="Calibri"/>
                <a:cs typeface="Calibri"/>
                <a:sym typeface="Calibri"/>
              </a:rPr>
              <a:t>, </a:t>
            </a:r>
            <a:r>
              <a:rPr lang="zh-TW" altLang="en-US" sz="2400" kern="0" dirty="0">
                <a:solidFill>
                  <a:srgbClr val="595959"/>
                </a:solidFill>
                <a:latin typeface="Calibri"/>
                <a:cs typeface="Calibri"/>
                <a:sym typeface="Calibri"/>
              </a:rPr>
              <a:t>即</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迅速下降轉為平緩的那個點。</a:t>
            </a:r>
            <a:endParaRPr lang="en-TW" sz="2400" kern="0" dirty="0">
              <a:solidFill>
                <a:srgbClr val="595959"/>
              </a:solidFill>
              <a:latin typeface="Calibri"/>
              <a:cs typeface="Calibri"/>
              <a:sym typeface="Calibri"/>
            </a:endParaRPr>
          </a:p>
        </p:txBody>
      </p:sp>
      <p:pic>
        <p:nvPicPr>
          <p:cNvPr id="5" name="Picture 4">
            <a:extLst>
              <a:ext uri="{FF2B5EF4-FFF2-40B4-BE49-F238E27FC236}">
                <a16:creationId xmlns:a16="http://schemas.microsoft.com/office/drawing/2014/main" id="{B7A03B02-C43B-EA45-B9AB-8426EC63FF02}"/>
              </a:ext>
            </a:extLst>
          </p:cNvPr>
          <p:cNvPicPr>
            <a:picLocks noChangeAspect="1"/>
          </p:cNvPicPr>
          <p:nvPr/>
        </p:nvPicPr>
        <p:blipFill>
          <a:blip r:embed="rId2"/>
          <a:stretch>
            <a:fillRect/>
          </a:stretch>
        </p:blipFill>
        <p:spPr>
          <a:xfrm>
            <a:off x="3232150" y="2705100"/>
            <a:ext cx="5727700" cy="2615800"/>
          </a:xfrm>
          <a:prstGeom prst="rect">
            <a:avLst/>
          </a:prstGeom>
        </p:spPr>
      </p:pic>
    </p:spTree>
    <p:extLst>
      <p:ext uri="{BB962C8B-B14F-4D97-AF65-F5344CB8AC3E}">
        <p14:creationId xmlns:p14="http://schemas.microsoft.com/office/powerpoint/2010/main" val="205922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1B406-E189-6F49-B60D-F868AC1E71AA}"/>
              </a:ext>
            </a:extLst>
          </p:cNvPr>
          <p:cNvSpPr>
            <a:spLocks noGrp="1"/>
          </p:cNvSpPr>
          <p:nvPr>
            <p:ph type="body" sz="quarter" idx="10"/>
          </p:nvPr>
        </p:nvSpPr>
        <p:spPr/>
        <p:txBody>
          <a:bodyPr/>
          <a:lstStyle/>
          <a:p>
            <a:r>
              <a:rPr lang="en-US" dirty="0" err="1"/>
              <a:t>使用silhouette</a:t>
            </a:r>
            <a:r>
              <a:rPr lang="en-US" dirty="0"/>
              <a:t> scores</a:t>
            </a:r>
            <a:r>
              <a:rPr lang="zh-TW" altLang="en-US" dirty="0"/>
              <a:t>做模型評估</a:t>
            </a:r>
            <a:endParaRPr lang="en-TW" dirty="0"/>
          </a:p>
        </p:txBody>
      </p:sp>
      <p:sp>
        <p:nvSpPr>
          <p:cNvPr id="3" name="Rectangle 2">
            <a:extLst>
              <a:ext uri="{FF2B5EF4-FFF2-40B4-BE49-F238E27FC236}">
                <a16:creationId xmlns:a16="http://schemas.microsoft.com/office/drawing/2014/main" id="{96AB28BB-D7F1-1B4C-A7EE-97540B28B3B6}"/>
              </a:ext>
            </a:extLst>
          </p:cNvPr>
          <p:cNvSpPr/>
          <p:nvPr/>
        </p:nvSpPr>
        <p:spPr>
          <a:xfrm>
            <a:off x="497950" y="1225034"/>
            <a:ext cx="6385081" cy="461665"/>
          </a:xfrm>
          <a:prstGeom prst="rect">
            <a:avLst/>
          </a:prstGeom>
        </p:spPr>
        <p:txBody>
          <a:bodyPr wrap="none">
            <a:spAutoFit/>
          </a:bodyPr>
          <a:lstStyle/>
          <a:p>
            <a:pPr marL="342900" indent="-342900">
              <a:buFont typeface="Arial" panose="020B0604020202020204" pitchFamily="34" charset="0"/>
              <a:buChar char="•"/>
            </a:pPr>
            <a:r>
              <a:rPr lang="en-US" sz="2400" kern="0" dirty="0">
                <a:solidFill>
                  <a:srgbClr val="595959"/>
                </a:solidFill>
                <a:latin typeface="Calibri"/>
                <a:cs typeface="Calibri"/>
              </a:rPr>
              <a:t>Silhouette Coefficient </a:t>
            </a:r>
            <a:r>
              <a:rPr lang="zh-TW" altLang="en-US" sz="2400" kern="0" dirty="0">
                <a:solidFill>
                  <a:srgbClr val="595959"/>
                </a:solidFill>
                <a:latin typeface="Calibri"/>
                <a:cs typeface="Calibri"/>
              </a:rPr>
              <a:t>越大代表分群效果越好</a:t>
            </a:r>
            <a:endParaRPr lang="en-TW" sz="2400" kern="0" dirty="0">
              <a:solidFill>
                <a:srgbClr val="595959"/>
              </a:solidFill>
              <a:latin typeface="Calibri"/>
              <a:cs typeface="Calibri"/>
            </a:endParaRPr>
          </a:p>
        </p:txBody>
      </p:sp>
      <p:pic>
        <p:nvPicPr>
          <p:cNvPr id="5" name="Picture 4">
            <a:extLst>
              <a:ext uri="{FF2B5EF4-FFF2-40B4-BE49-F238E27FC236}">
                <a16:creationId xmlns:a16="http://schemas.microsoft.com/office/drawing/2014/main" id="{270B0A8D-8084-9841-840D-BEA7AF048B89}"/>
              </a:ext>
            </a:extLst>
          </p:cNvPr>
          <p:cNvPicPr>
            <a:picLocks noChangeAspect="1"/>
          </p:cNvPicPr>
          <p:nvPr/>
        </p:nvPicPr>
        <p:blipFill>
          <a:blip r:embed="rId2"/>
          <a:stretch>
            <a:fillRect/>
          </a:stretch>
        </p:blipFill>
        <p:spPr>
          <a:xfrm>
            <a:off x="3136900" y="2673350"/>
            <a:ext cx="5918200" cy="2424186"/>
          </a:xfrm>
          <a:prstGeom prst="rect">
            <a:avLst/>
          </a:prstGeom>
        </p:spPr>
      </p:pic>
    </p:spTree>
    <p:extLst>
      <p:ext uri="{BB962C8B-B14F-4D97-AF65-F5344CB8AC3E}">
        <p14:creationId xmlns:p14="http://schemas.microsoft.com/office/powerpoint/2010/main" val="30533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A8211-0E21-4441-9CFC-3C222F45924F}"/>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2D7136F4-CCA3-B74F-AD7D-4168D8D1FAEE}"/>
              </a:ext>
            </a:extLst>
          </p:cNvPr>
          <p:cNvSpPr/>
          <p:nvPr/>
        </p:nvSpPr>
        <p:spPr>
          <a:xfrm>
            <a:off x="444500" y="1330236"/>
            <a:ext cx="6096000" cy="1200329"/>
          </a:xfrm>
          <a:prstGeom prst="rect">
            <a:avLst/>
          </a:prstGeom>
        </p:spPr>
        <p:txBody>
          <a:bodyPr>
            <a:spAutoFit/>
          </a:bodyPr>
          <a:lstStyle/>
          <a:p>
            <a:r>
              <a:rPr lang="en-US" dirty="0">
                <a:hlinkClick r:id="rId2"/>
              </a:rPr>
              <a:t>http://yltang.net/tutorial/dsml/14/</a:t>
            </a:r>
            <a:endParaRPr lang="en-US" dirty="0"/>
          </a:p>
          <a:p>
            <a:endParaRPr lang="en-US" dirty="0"/>
          </a:p>
          <a:p>
            <a:r>
              <a:rPr lang="en-US" dirty="0">
                <a:hlinkClick r:id="rId3"/>
              </a:rPr>
              <a:t>https://jason-chen-1992.weebly.com/home/-k-means-clustering</a:t>
            </a:r>
            <a:endParaRPr lang="en-US" dirty="0"/>
          </a:p>
        </p:txBody>
      </p:sp>
    </p:spTree>
    <p:extLst>
      <p:ext uri="{BB962C8B-B14F-4D97-AF65-F5344CB8AC3E}">
        <p14:creationId xmlns:p14="http://schemas.microsoft.com/office/powerpoint/2010/main" val="96632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6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59058"/>
            <a:ext cx="3556000" cy="341632"/>
          </a:xfrm>
        </p:spPr>
        <p:txBody>
          <a:bodyPr/>
          <a:lstStyle/>
          <a:p>
            <a:r>
              <a:rPr lang="en-TW" sz="1800" dirty="0"/>
              <a:t>非監督式學習</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56287"/>
            <a:ext cx="4474107" cy="290657"/>
          </a:xfrm>
        </p:spPr>
        <p:txBody>
          <a:bodyPr/>
          <a:lstStyle/>
          <a:p>
            <a:r>
              <a:rPr lang="en-TW" sz="1100" dirty="0"/>
              <a:t>何謂</a:t>
            </a:r>
            <a:r>
              <a:rPr lang="zh-TW" altLang="en-US" sz="1100" dirty="0"/>
              <a:t>非監督式學習</a:t>
            </a:r>
            <a:r>
              <a:rPr lang="en-US" altLang="zh-TW" sz="1100" dirty="0"/>
              <a:t>? </a:t>
            </a:r>
            <a:r>
              <a:rPr lang="zh-TW" altLang="en-US" sz="1100" dirty="0"/>
              <a:t>集群分析</a:t>
            </a:r>
            <a:r>
              <a:rPr lang="en-US" altLang="zh-TW" sz="1100" dirty="0"/>
              <a:t>?</a:t>
            </a:r>
            <a:endParaRPr lang="zh-TW" altLang="en-US" sz="1100"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41810"/>
            <a:ext cx="3556000" cy="341632"/>
          </a:xfrm>
        </p:spPr>
        <p:txBody>
          <a:bodyPr/>
          <a:lstStyle/>
          <a:p>
            <a:r>
              <a:rPr lang="en-TW" sz="1800" dirty="0"/>
              <a:t>分群演算法介紹</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39039"/>
            <a:ext cx="4474107" cy="290657"/>
          </a:xfrm>
        </p:spPr>
        <p:txBody>
          <a:bodyPr/>
          <a:lstStyle/>
          <a:p>
            <a:r>
              <a:rPr lang="en-US" sz="1100" dirty="0"/>
              <a:t>k-means</a:t>
            </a:r>
            <a:r>
              <a:rPr lang="zh-TW" altLang="en-US" sz="1100" dirty="0"/>
              <a:t> 分群分類演算法</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06970"/>
          </a:xfrm>
        </p:spPr>
        <p:txBody>
          <a:bodyPr/>
          <a:lstStyle/>
          <a:p>
            <a:r>
              <a:rPr lang="zh-CN" altLang="en-US" sz="3200" dirty="0"/>
              <a:t>非監督式學習</a:t>
            </a:r>
            <a:r>
              <a:rPr lang="en-US" altLang="zh-CN" sz="3200" dirty="0"/>
              <a:t> </a:t>
            </a:r>
            <a:r>
              <a:rPr lang="zh-CN" altLang="en-US" sz="3200" dirty="0"/>
              <a:t>集群分析</a:t>
            </a:r>
            <a:endParaRPr lang="en-US" altLang="zh-CN" sz="3200" dirty="0"/>
          </a:p>
          <a:p>
            <a:r>
              <a:rPr lang="zh-CN" altLang="en-US" sz="3200" dirty="0"/>
              <a:t>觀念講解</a:t>
            </a:r>
          </a:p>
        </p:txBody>
      </p:sp>
    </p:spTree>
    <p:extLst>
      <p:ext uri="{BB962C8B-B14F-4D97-AF65-F5344CB8AC3E}">
        <p14:creationId xmlns:p14="http://schemas.microsoft.com/office/powerpoint/2010/main" val="160389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3"/>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是一個</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 </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CD967-0729-A944-85AD-012C1FC3954C}"/>
              </a:ext>
            </a:extLst>
          </p:cNvPr>
          <p:cNvSpPr>
            <a:spLocks noGrp="1"/>
          </p:cNvSpPr>
          <p:nvPr>
            <p:ph type="body" sz="quarter" idx="10"/>
          </p:nvPr>
        </p:nvSpPr>
        <p:spPr/>
        <p:txBody>
          <a:bodyPr/>
          <a:lstStyle/>
          <a:p>
            <a:r>
              <a:rPr lang="en-TW" dirty="0"/>
              <a:t>Clustering</a:t>
            </a:r>
          </a:p>
        </p:txBody>
      </p:sp>
      <p:sp>
        <p:nvSpPr>
          <p:cNvPr id="3" name="Rectangle 2">
            <a:extLst>
              <a:ext uri="{FF2B5EF4-FFF2-40B4-BE49-F238E27FC236}">
                <a16:creationId xmlns:a16="http://schemas.microsoft.com/office/drawing/2014/main" id="{81EBFA14-0066-2D45-92A5-D17E494B7344}"/>
              </a:ext>
            </a:extLst>
          </p:cNvPr>
          <p:cNvSpPr/>
          <p:nvPr/>
        </p:nvSpPr>
        <p:spPr>
          <a:xfrm>
            <a:off x="350574" y="1110734"/>
            <a:ext cx="9071714" cy="873957"/>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kern="0" dirty="0">
                <a:solidFill>
                  <a:srgbClr val="595959"/>
                </a:solidFill>
                <a:latin typeface="Arial"/>
                <a:cs typeface="Arial"/>
                <a:sym typeface="Arial"/>
              </a:rPr>
              <a:t>分群 </a:t>
            </a:r>
            <a:r>
              <a:rPr lang="en-US" altLang="zh-TW" kern="0" dirty="0">
                <a:solidFill>
                  <a:srgbClr val="595959"/>
                </a:solidFill>
                <a:latin typeface="Arial"/>
                <a:cs typeface="Arial"/>
                <a:sym typeface="Arial"/>
              </a:rPr>
              <a:t>(</a:t>
            </a:r>
            <a:r>
              <a:rPr lang="en-US" kern="0" dirty="0">
                <a:solidFill>
                  <a:srgbClr val="595959"/>
                </a:solidFill>
                <a:latin typeface="Arial"/>
                <a:cs typeface="Arial"/>
                <a:sym typeface="Arial"/>
              </a:rPr>
              <a:t>Clustering) </a:t>
            </a:r>
            <a:r>
              <a:rPr lang="zh-TW" altLang="en-US" kern="0" dirty="0">
                <a:solidFill>
                  <a:srgbClr val="595959"/>
                </a:solidFill>
                <a:latin typeface="Arial"/>
                <a:cs typeface="Arial"/>
                <a:sym typeface="Arial"/>
              </a:rPr>
              <a:t>將資料集分成群集的方式。最常見的分群分類演算法為 </a:t>
            </a:r>
            <a:r>
              <a:rPr lang="en-US" kern="0" dirty="0">
                <a:solidFill>
                  <a:srgbClr val="595959"/>
                </a:solidFill>
                <a:latin typeface="Arial"/>
                <a:cs typeface="Arial"/>
                <a:sym typeface="Arial"/>
              </a:rPr>
              <a:t>K-means。</a:t>
            </a:r>
          </a:p>
          <a:p>
            <a:pPr marL="342900" indent="-342900">
              <a:lnSpc>
                <a:spcPct val="150000"/>
              </a:lnSpc>
              <a:buFont typeface="Arial" panose="020B0604020202020204" pitchFamily="34" charset="0"/>
              <a:buChar char="•"/>
            </a:pPr>
            <a:r>
              <a:rPr lang="zh-TW" altLang="en-US" kern="0" dirty="0">
                <a:solidFill>
                  <a:srgbClr val="595959"/>
                </a:solidFill>
                <a:latin typeface="Arial"/>
                <a:cs typeface="Arial"/>
                <a:sym typeface="Arial"/>
              </a:rPr>
              <a:t>透過分群分類演算法我們能夠將多種維度的資料進行分類。</a:t>
            </a:r>
          </a:p>
        </p:txBody>
      </p:sp>
      <p:cxnSp>
        <p:nvCxnSpPr>
          <p:cNvPr id="30" name="Straight Arrow Connector 29">
            <a:extLst>
              <a:ext uri="{FF2B5EF4-FFF2-40B4-BE49-F238E27FC236}">
                <a16:creationId xmlns:a16="http://schemas.microsoft.com/office/drawing/2014/main" id="{F449EA7E-6CED-474E-A0E4-C64E3757058B}"/>
              </a:ext>
            </a:extLst>
          </p:cNvPr>
          <p:cNvCxnSpPr>
            <a:cxnSpLocks/>
          </p:cNvCxnSpPr>
          <p:nvPr/>
        </p:nvCxnSpPr>
        <p:spPr>
          <a:xfrm flipV="1">
            <a:off x="1005157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31" name="Straight Arrow Connector 30">
            <a:extLst>
              <a:ext uri="{FF2B5EF4-FFF2-40B4-BE49-F238E27FC236}">
                <a16:creationId xmlns:a16="http://schemas.microsoft.com/office/drawing/2014/main" id="{0ED89FA8-BF22-EC4F-9047-4807FEC4E0BF}"/>
              </a:ext>
            </a:extLst>
          </p:cNvPr>
          <p:cNvCxnSpPr>
            <a:cxnSpLocks/>
          </p:cNvCxnSpPr>
          <p:nvPr/>
        </p:nvCxnSpPr>
        <p:spPr>
          <a:xfrm>
            <a:off x="993879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32" name="Oval 31">
            <a:extLst>
              <a:ext uri="{FF2B5EF4-FFF2-40B4-BE49-F238E27FC236}">
                <a16:creationId xmlns:a16="http://schemas.microsoft.com/office/drawing/2014/main" id="{190E180A-97C1-B74F-A0A9-75BC8FEBF0A5}"/>
              </a:ext>
            </a:extLst>
          </p:cNvPr>
          <p:cNvSpPr/>
          <p:nvPr/>
        </p:nvSpPr>
        <p:spPr>
          <a:xfrm>
            <a:off x="10207020" y="42968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6325F655-EA62-E040-B313-08077987C279}"/>
              </a:ext>
            </a:extLst>
          </p:cNvPr>
          <p:cNvSpPr/>
          <p:nvPr/>
        </p:nvSpPr>
        <p:spPr>
          <a:xfrm>
            <a:off x="10359420" y="4449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C475E8F3-4355-EC43-86AB-396FDC6E3B44}"/>
              </a:ext>
            </a:extLst>
          </p:cNvPr>
          <p:cNvSpPr/>
          <p:nvPr/>
        </p:nvSpPr>
        <p:spPr>
          <a:xfrm>
            <a:off x="10511820" y="46016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28E19758-D2B1-944F-8416-B2EA79BBEDEB}"/>
              </a:ext>
            </a:extLst>
          </p:cNvPr>
          <p:cNvSpPr/>
          <p:nvPr/>
        </p:nvSpPr>
        <p:spPr>
          <a:xfrm>
            <a:off x="10305420" y="46264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Oval 35">
            <a:extLst>
              <a:ext uri="{FF2B5EF4-FFF2-40B4-BE49-F238E27FC236}">
                <a16:creationId xmlns:a16="http://schemas.microsoft.com/office/drawing/2014/main" id="{6370D08E-A4F9-C340-B5D7-A311699D62EF}"/>
              </a:ext>
            </a:extLst>
          </p:cNvPr>
          <p:cNvSpPr/>
          <p:nvPr/>
        </p:nvSpPr>
        <p:spPr>
          <a:xfrm>
            <a:off x="10164349" y="4503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Oval 36">
            <a:extLst>
              <a:ext uri="{FF2B5EF4-FFF2-40B4-BE49-F238E27FC236}">
                <a16:creationId xmlns:a16="http://schemas.microsoft.com/office/drawing/2014/main" id="{60AFB6B1-CF85-CA42-BBA2-06D25350BBB5}"/>
              </a:ext>
            </a:extLst>
          </p:cNvPr>
          <p:cNvSpPr/>
          <p:nvPr/>
        </p:nvSpPr>
        <p:spPr>
          <a:xfrm>
            <a:off x="10403820" y="427596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Oval 37">
            <a:extLst>
              <a:ext uri="{FF2B5EF4-FFF2-40B4-BE49-F238E27FC236}">
                <a16:creationId xmlns:a16="http://schemas.microsoft.com/office/drawing/2014/main" id="{CE915D03-B359-7044-81B4-503DBA066EA4}"/>
              </a:ext>
            </a:extLst>
          </p:cNvPr>
          <p:cNvSpPr/>
          <p:nvPr/>
        </p:nvSpPr>
        <p:spPr>
          <a:xfrm>
            <a:off x="10511820" y="44049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Oval 38">
            <a:extLst>
              <a:ext uri="{FF2B5EF4-FFF2-40B4-BE49-F238E27FC236}">
                <a16:creationId xmlns:a16="http://schemas.microsoft.com/office/drawing/2014/main" id="{1A52ED4C-4376-874A-BAD1-8478964CB238}"/>
              </a:ext>
            </a:extLst>
          </p:cNvPr>
          <p:cNvSpPr/>
          <p:nvPr/>
        </p:nvSpPr>
        <p:spPr>
          <a:xfrm>
            <a:off x="10755660" y="40285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Oval 39">
            <a:extLst>
              <a:ext uri="{FF2B5EF4-FFF2-40B4-BE49-F238E27FC236}">
                <a16:creationId xmlns:a16="http://schemas.microsoft.com/office/drawing/2014/main" id="{80881B59-C445-2B43-AF43-5E949940BA55}"/>
              </a:ext>
            </a:extLst>
          </p:cNvPr>
          <p:cNvSpPr/>
          <p:nvPr/>
        </p:nvSpPr>
        <p:spPr>
          <a:xfrm>
            <a:off x="10908060" y="41809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1" name="Oval 40">
            <a:extLst>
              <a:ext uri="{FF2B5EF4-FFF2-40B4-BE49-F238E27FC236}">
                <a16:creationId xmlns:a16="http://schemas.microsoft.com/office/drawing/2014/main" id="{C62715FD-E34D-2F41-A345-7B34EEFD263D}"/>
              </a:ext>
            </a:extLst>
          </p:cNvPr>
          <p:cNvSpPr/>
          <p:nvPr/>
        </p:nvSpPr>
        <p:spPr>
          <a:xfrm>
            <a:off x="10953780" y="398433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Oval 41">
            <a:extLst>
              <a:ext uri="{FF2B5EF4-FFF2-40B4-BE49-F238E27FC236}">
                <a16:creationId xmlns:a16="http://schemas.microsoft.com/office/drawing/2014/main" id="{3DE56F28-441E-4249-A223-EB189D4264C3}"/>
              </a:ext>
            </a:extLst>
          </p:cNvPr>
          <p:cNvSpPr/>
          <p:nvPr/>
        </p:nvSpPr>
        <p:spPr>
          <a:xfrm>
            <a:off x="11090460" y="4132042"/>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7CD90148-DC26-5C4B-8100-7CF9EA9F4E24}"/>
              </a:ext>
            </a:extLst>
          </p:cNvPr>
          <p:cNvSpPr/>
          <p:nvPr/>
        </p:nvSpPr>
        <p:spPr>
          <a:xfrm>
            <a:off x="11060460" y="43333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B99747E8-C84F-4540-8BD5-A4AF21DA7B84}"/>
              </a:ext>
            </a:extLst>
          </p:cNvPr>
          <p:cNvSpPr/>
          <p:nvPr/>
        </p:nvSpPr>
        <p:spPr>
          <a:xfrm>
            <a:off x="10755660" y="420230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31A8C32D-1095-D54C-9B88-396C3CE4E9A5}"/>
              </a:ext>
            </a:extLst>
          </p:cNvPr>
          <p:cNvSpPr/>
          <p:nvPr/>
        </p:nvSpPr>
        <p:spPr>
          <a:xfrm>
            <a:off x="10863660" y="4349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5BC7192E-6CDE-8247-A16C-5ABD2966B686}"/>
              </a:ext>
            </a:extLst>
          </p:cNvPr>
          <p:cNvSpPr/>
          <p:nvPr/>
        </p:nvSpPr>
        <p:spPr>
          <a:xfrm>
            <a:off x="10383156" y="4079332"/>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Oval 46">
            <a:extLst>
              <a:ext uri="{FF2B5EF4-FFF2-40B4-BE49-F238E27FC236}">
                <a16:creationId xmlns:a16="http://schemas.microsoft.com/office/drawing/2014/main" id="{5A117A6B-5D23-4541-A391-B9077A3069C6}"/>
              </a:ext>
            </a:extLst>
          </p:cNvPr>
          <p:cNvSpPr/>
          <p:nvPr/>
        </p:nvSpPr>
        <p:spPr>
          <a:xfrm>
            <a:off x="10666798" y="4702050"/>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Oval 47">
            <a:extLst>
              <a:ext uri="{FF2B5EF4-FFF2-40B4-BE49-F238E27FC236}">
                <a16:creationId xmlns:a16="http://schemas.microsoft.com/office/drawing/2014/main" id="{8443AE93-A353-154D-BF1D-00E49805D08C}"/>
              </a:ext>
            </a:extLst>
          </p:cNvPr>
          <p:cNvSpPr/>
          <p:nvPr/>
        </p:nvSpPr>
        <p:spPr>
          <a:xfrm>
            <a:off x="10154315" y="404049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9E0174B3-03E5-8744-A575-DA4CADD79C6D}"/>
              </a:ext>
            </a:extLst>
          </p:cNvPr>
          <p:cNvSpPr/>
          <p:nvPr/>
        </p:nvSpPr>
        <p:spPr>
          <a:xfrm>
            <a:off x="11208047" y="4295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A1E9B8C5-FE08-6440-B7E3-CD6CBDFD5F37}"/>
              </a:ext>
            </a:extLst>
          </p:cNvPr>
          <p:cNvSpPr/>
          <p:nvPr/>
        </p:nvSpPr>
        <p:spPr>
          <a:xfrm>
            <a:off x="11016060" y="448657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0E3869C8-D247-9C45-8810-CE6E38EA023C}"/>
              </a:ext>
            </a:extLst>
          </p:cNvPr>
          <p:cNvSpPr/>
          <p:nvPr/>
        </p:nvSpPr>
        <p:spPr>
          <a:xfrm>
            <a:off x="11198903" y="450319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A84CECAE-0015-1A49-B18A-67EE0EA81838}"/>
              </a:ext>
            </a:extLst>
          </p:cNvPr>
          <p:cNvSpPr/>
          <p:nvPr/>
        </p:nvSpPr>
        <p:spPr>
          <a:xfrm>
            <a:off x="11106180" y="461222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4" name="Rectangle 53">
            <a:extLst>
              <a:ext uri="{FF2B5EF4-FFF2-40B4-BE49-F238E27FC236}">
                <a16:creationId xmlns:a16="http://schemas.microsoft.com/office/drawing/2014/main" id="{5C839566-DFBB-9B4C-B9E5-0B53FEEACE29}"/>
              </a:ext>
            </a:extLst>
          </p:cNvPr>
          <p:cNvSpPr/>
          <p:nvPr/>
        </p:nvSpPr>
        <p:spPr>
          <a:xfrm>
            <a:off x="1128630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55" name="Rectangle 54">
            <a:extLst>
              <a:ext uri="{FF2B5EF4-FFF2-40B4-BE49-F238E27FC236}">
                <a16:creationId xmlns:a16="http://schemas.microsoft.com/office/drawing/2014/main" id="{2F9C58B3-0517-EB4C-8A53-7C30C3DE9101}"/>
              </a:ext>
            </a:extLst>
          </p:cNvPr>
          <p:cNvSpPr/>
          <p:nvPr/>
        </p:nvSpPr>
        <p:spPr>
          <a:xfrm>
            <a:off x="991794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cxnSp>
        <p:nvCxnSpPr>
          <p:cNvPr id="82" name="Straight Arrow Connector 81">
            <a:extLst>
              <a:ext uri="{FF2B5EF4-FFF2-40B4-BE49-F238E27FC236}">
                <a16:creationId xmlns:a16="http://schemas.microsoft.com/office/drawing/2014/main" id="{0E34EE0A-15B1-4F46-AB54-BC2836A14F73}"/>
              </a:ext>
            </a:extLst>
          </p:cNvPr>
          <p:cNvCxnSpPr>
            <a:cxnSpLocks/>
          </p:cNvCxnSpPr>
          <p:nvPr/>
        </p:nvCxnSpPr>
        <p:spPr>
          <a:xfrm flipV="1">
            <a:off x="683356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83" name="Straight Arrow Connector 82">
            <a:extLst>
              <a:ext uri="{FF2B5EF4-FFF2-40B4-BE49-F238E27FC236}">
                <a16:creationId xmlns:a16="http://schemas.microsoft.com/office/drawing/2014/main" id="{782131C2-4C25-864E-8A47-31E3DDFE85C9}"/>
              </a:ext>
            </a:extLst>
          </p:cNvPr>
          <p:cNvCxnSpPr>
            <a:cxnSpLocks/>
          </p:cNvCxnSpPr>
          <p:nvPr/>
        </p:nvCxnSpPr>
        <p:spPr>
          <a:xfrm>
            <a:off x="672078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84" name="Oval 83">
            <a:extLst>
              <a:ext uri="{FF2B5EF4-FFF2-40B4-BE49-F238E27FC236}">
                <a16:creationId xmlns:a16="http://schemas.microsoft.com/office/drawing/2014/main" id="{797D24B3-12E2-D941-AB24-EE7BC4F0FD2A}"/>
              </a:ext>
            </a:extLst>
          </p:cNvPr>
          <p:cNvSpPr/>
          <p:nvPr/>
        </p:nvSpPr>
        <p:spPr>
          <a:xfrm>
            <a:off x="6989010" y="42968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5" name="Oval 84">
            <a:extLst>
              <a:ext uri="{FF2B5EF4-FFF2-40B4-BE49-F238E27FC236}">
                <a16:creationId xmlns:a16="http://schemas.microsoft.com/office/drawing/2014/main" id="{9E944E92-CFBD-074D-A838-703B023C7B78}"/>
              </a:ext>
            </a:extLst>
          </p:cNvPr>
          <p:cNvSpPr/>
          <p:nvPr/>
        </p:nvSpPr>
        <p:spPr>
          <a:xfrm>
            <a:off x="7141410" y="4449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DAC728F5-092F-B547-8FA8-CD340DD86ED9}"/>
              </a:ext>
            </a:extLst>
          </p:cNvPr>
          <p:cNvSpPr/>
          <p:nvPr/>
        </p:nvSpPr>
        <p:spPr>
          <a:xfrm>
            <a:off x="7293810" y="46016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945E6B15-BDE1-EC48-86C9-FF4A5A9367FD}"/>
              </a:ext>
            </a:extLst>
          </p:cNvPr>
          <p:cNvSpPr/>
          <p:nvPr/>
        </p:nvSpPr>
        <p:spPr>
          <a:xfrm>
            <a:off x="7087410" y="46264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FB54CF3D-4938-8E45-97F8-A4B8D623034F}"/>
              </a:ext>
            </a:extLst>
          </p:cNvPr>
          <p:cNvSpPr/>
          <p:nvPr/>
        </p:nvSpPr>
        <p:spPr>
          <a:xfrm>
            <a:off x="6946339" y="4503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ED1E2629-E681-504D-8750-58027D82D183}"/>
              </a:ext>
            </a:extLst>
          </p:cNvPr>
          <p:cNvSpPr/>
          <p:nvPr/>
        </p:nvSpPr>
        <p:spPr>
          <a:xfrm>
            <a:off x="7185810" y="427596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0" name="Oval 89">
            <a:extLst>
              <a:ext uri="{FF2B5EF4-FFF2-40B4-BE49-F238E27FC236}">
                <a16:creationId xmlns:a16="http://schemas.microsoft.com/office/drawing/2014/main" id="{A1948960-77F3-8747-8BCE-D94474CC362D}"/>
              </a:ext>
            </a:extLst>
          </p:cNvPr>
          <p:cNvSpPr/>
          <p:nvPr/>
        </p:nvSpPr>
        <p:spPr>
          <a:xfrm>
            <a:off x="7293810" y="44049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Oval 90">
            <a:extLst>
              <a:ext uri="{FF2B5EF4-FFF2-40B4-BE49-F238E27FC236}">
                <a16:creationId xmlns:a16="http://schemas.microsoft.com/office/drawing/2014/main" id="{95DBDE20-73C5-E440-A641-67161B8CBF12}"/>
              </a:ext>
            </a:extLst>
          </p:cNvPr>
          <p:cNvSpPr/>
          <p:nvPr/>
        </p:nvSpPr>
        <p:spPr>
          <a:xfrm>
            <a:off x="7537650" y="40285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2" name="Oval 91">
            <a:extLst>
              <a:ext uri="{FF2B5EF4-FFF2-40B4-BE49-F238E27FC236}">
                <a16:creationId xmlns:a16="http://schemas.microsoft.com/office/drawing/2014/main" id="{A68495CE-71A3-974A-BFBC-4648EE52681D}"/>
              </a:ext>
            </a:extLst>
          </p:cNvPr>
          <p:cNvSpPr/>
          <p:nvPr/>
        </p:nvSpPr>
        <p:spPr>
          <a:xfrm>
            <a:off x="7690050" y="41809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 name="Oval 92">
            <a:extLst>
              <a:ext uri="{FF2B5EF4-FFF2-40B4-BE49-F238E27FC236}">
                <a16:creationId xmlns:a16="http://schemas.microsoft.com/office/drawing/2014/main" id="{ED3F0020-E479-774B-A786-F1AD588F0EDD}"/>
              </a:ext>
            </a:extLst>
          </p:cNvPr>
          <p:cNvSpPr/>
          <p:nvPr/>
        </p:nvSpPr>
        <p:spPr>
          <a:xfrm>
            <a:off x="7735770" y="398433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4" name="Oval 93">
            <a:extLst>
              <a:ext uri="{FF2B5EF4-FFF2-40B4-BE49-F238E27FC236}">
                <a16:creationId xmlns:a16="http://schemas.microsoft.com/office/drawing/2014/main" id="{76B44E68-E666-ED42-BBEA-E68055034D9A}"/>
              </a:ext>
            </a:extLst>
          </p:cNvPr>
          <p:cNvSpPr/>
          <p:nvPr/>
        </p:nvSpPr>
        <p:spPr>
          <a:xfrm>
            <a:off x="7872450" y="413204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Oval 94">
            <a:extLst>
              <a:ext uri="{FF2B5EF4-FFF2-40B4-BE49-F238E27FC236}">
                <a16:creationId xmlns:a16="http://schemas.microsoft.com/office/drawing/2014/main" id="{9658F939-BB9F-DB4A-B0A1-354C2D6E74EA}"/>
              </a:ext>
            </a:extLst>
          </p:cNvPr>
          <p:cNvSpPr/>
          <p:nvPr/>
        </p:nvSpPr>
        <p:spPr>
          <a:xfrm>
            <a:off x="7842450" y="43333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6" name="Oval 95">
            <a:extLst>
              <a:ext uri="{FF2B5EF4-FFF2-40B4-BE49-F238E27FC236}">
                <a16:creationId xmlns:a16="http://schemas.microsoft.com/office/drawing/2014/main" id="{A4A7F0F4-782B-484F-84FE-46DD267BC601}"/>
              </a:ext>
            </a:extLst>
          </p:cNvPr>
          <p:cNvSpPr/>
          <p:nvPr/>
        </p:nvSpPr>
        <p:spPr>
          <a:xfrm>
            <a:off x="7537650" y="420230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7" name="Oval 96">
            <a:extLst>
              <a:ext uri="{FF2B5EF4-FFF2-40B4-BE49-F238E27FC236}">
                <a16:creationId xmlns:a16="http://schemas.microsoft.com/office/drawing/2014/main" id="{1559E33E-E5E5-7F48-96B2-716392DF3E4E}"/>
              </a:ext>
            </a:extLst>
          </p:cNvPr>
          <p:cNvSpPr/>
          <p:nvPr/>
        </p:nvSpPr>
        <p:spPr>
          <a:xfrm>
            <a:off x="7645650" y="4349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8" name="Oval 97">
            <a:extLst>
              <a:ext uri="{FF2B5EF4-FFF2-40B4-BE49-F238E27FC236}">
                <a16:creationId xmlns:a16="http://schemas.microsoft.com/office/drawing/2014/main" id="{2235556D-F194-ED44-9EA2-46867BEB3C22}"/>
              </a:ext>
            </a:extLst>
          </p:cNvPr>
          <p:cNvSpPr/>
          <p:nvPr/>
        </p:nvSpPr>
        <p:spPr>
          <a:xfrm>
            <a:off x="7165146" y="407933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9" name="Oval 98">
            <a:extLst>
              <a:ext uri="{FF2B5EF4-FFF2-40B4-BE49-F238E27FC236}">
                <a16:creationId xmlns:a16="http://schemas.microsoft.com/office/drawing/2014/main" id="{F54226D7-30E5-B848-8B8F-2509A4306EB6}"/>
              </a:ext>
            </a:extLst>
          </p:cNvPr>
          <p:cNvSpPr/>
          <p:nvPr/>
        </p:nvSpPr>
        <p:spPr>
          <a:xfrm>
            <a:off x="7448788" y="4702050"/>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0" name="Oval 99">
            <a:extLst>
              <a:ext uri="{FF2B5EF4-FFF2-40B4-BE49-F238E27FC236}">
                <a16:creationId xmlns:a16="http://schemas.microsoft.com/office/drawing/2014/main" id="{A5CA4B9D-2DAD-C242-8F2C-029E12C8FEAE}"/>
              </a:ext>
            </a:extLst>
          </p:cNvPr>
          <p:cNvSpPr/>
          <p:nvPr/>
        </p:nvSpPr>
        <p:spPr>
          <a:xfrm>
            <a:off x="6936305" y="404049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1" name="Oval 100">
            <a:extLst>
              <a:ext uri="{FF2B5EF4-FFF2-40B4-BE49-F238E27FC236}">
                <a16:creationId xmlns:a16="http://schemas.microsoft.com/office/drawing/2014/main" id="{E6977FF1-3A25-494D-B3BF-75DB9A94A1DD}"/>
              </a:ext>
            </a:extLst>
          </p:cNvPr>
          <p:cNvSpPr/>
          <p:nvPr/>
        </p:nvSpPr>
        <p:spPr>
          <a:xfrm>
            <a:off x="7990037" y="4295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Oval 101">
            <a:extLst>
              <a:ext uri="{FF2B5EF4-FFF2-40B4-BE49-F238E27FC236}">
                <a16:creationId xmlns:a16="http://schemas.microsoft.com/office/drawing/2014/main" id="{A268249A-A567-0741-9EB9-988A1BE7B1ED}"/>
              </a:ext>
            </a:extLst>
          </p:cNvPr>
          <p:cNvSpPr/>
          <p:nvPr/>
        </p:nvSpPr>
        <p:spPr>
          <a:xfrm>
            <a:off x="7798050" y="448657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3" name="Oval 102">
            <a:extLst>
              <a:ext uri="{FF2B5EF4-FFF2-40B4-BE49-F238E27FC236}">
                <a16:creationId xmlns:a16="http://schemas.microsoft.com/office/drawing/2014/main" id="{C6B38477-7D90-7443-BFDC-6AA7E579607A}"/>
              </a:ext>
            </a:extLst>
          </p:cNvPr>
          <p:cNvSpPr/>
          <p:nvPr/>
        </p:nvSpPr>
        <p:spPr>
          <a:xfrm>
            <a:off x="7980893" y="450319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Oval 103">
            <a:extLst>
              <a:ext uri="{FF2B5EF4-FFF2-40B4-BE49-F238E27FC236}">
                <a16:creationId xmlns:a16="http://schemas.microsoft.com/office/drawing/2014/main" id="{FACF7D6C-261F-A440-A5B7-B25AE6392602}"/>
              </a:ext>
            </a:extLst>
          </p:cNvPr>
          <p:cNvSpPr/>
          <p:nvPr/>
        </p:nvSpPr>
        <p:spPr>
          <a:xfrm>
            <a:off x="7888170" y="461222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6" name="Rectangle 105">
            <a:extLst>
              <a:ext uri="{FF2B5EF4-FFF2-40B4-BE49-F238E27FC236}">
                <a16:creationId xmlns:a16="http://schemas.microsoft.com/office/drawing/2014/main" id="{8FCCFF48-F268-5147-96B6-3182EA74F74C}"/>
              </a:ext>
            </a:extLst>
          </p:cNvPr>
          <p:cNvSpPr/>
          <p:nvPr/>
        </p:nvSpPr>
        <p:spPr>
          <a:xfrm>
            <a:off x="806829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07" name="Rectangle 106">
            <a:extLst>
              <a:ext uri="{FF2B5EF4-FFF2-40B4-BE49-F238E27FC236}">
                <a16:creationId xmlns:a16="http://schemas.microsoft.com/office/drawing/2014/main" id="{86CDCE45-DE0D-934D-BB2B-F2F7F3278836}"/>
              </a:ext>
            </a:extLst>
          </p:cNvPr>
          <p:cNvSpPr/>
          <p:nvPr/>
        </p:nvSpPr>
        <p:spPr>
          <a:xfrm>
            <a:off x="669993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sp>
        <p:nvSpPr>
          <p:cNvPr id="108" name="Right Arrow 107">
            <a:extLst>
              <a:ext uri="{FF2B5EF4-FFF2-40B4-BE49-F238E27FC236}">
                <a16:creationId xmlns:a16="http://schemas.microsoft.com/office/drawing/2014/main" id="{4E6C29B9-9DF0-C549-90E8-413DC2598626}"/>
              </a:ext>
            </a:extLst>
          </p:cNvPr>
          <p:cNvSpPr/>
          <p:nvPr/>
        </p:nvSpPr>
        <p:spPr>
          <a:xfrm>
            <a:off x="8552460" y="4166822"/>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9" name="Freeform 108">
            <a:extLst>
              <a:ext uri="{FF2B5EF4-FFF2-40B4-BE49-F238E27FC236}">
                <a16:creationId xmlns:a16="http://schemas.microsoft.com/office/drawing/2014/main" id="{F1C65565-869B-A64B-A389-238F828DF709}"/>
              </a:ext>
            </a:extLst>
          </p:cNvPr>
          <p:cNvSpPr/>
          <p:nvPr/>
        </p:nvSpPr>
        <p:spPr>
          <a:xfrm>
            <a:off x="10079595" y="3923739"/>
            <a:ext cx="731158" cy="960777"/>
          </a:xfrm>
          <a:custGeom>
            <a:avLst/>
            <a:gdLst>
              <a:gd name="connsiteX0" fmla="*/ 94550 w 731158"/>
              <a:gd name="connsiteY0" fmla="*/ 79 h 960777"/>
              <a:gd name="connsiteX1" fmla="*/ 175573 w 731158"/>
              <a:gd name="connsiteY1" fmla="*/ 46377 h 960777"/>
              <a:gd name="connsiteX2" fmla="*/ 210297 w 731158"/>
              <a:gd name="connsiteY2" fmla="*/ 57952 h 960777"/>
              <a:gd name="connsiteX3" fmla="*/ 279745 w 731158"/>
              <a:gd name="connsiteY3" fmla="*/ 92676 h 960777"/>
              <a:gd name="connsiteX4" fmla="*/ 372343 w 731158"/>
              <a:gd name="connsiteY4" fmla="*/ 162124 h 960777"/>
              <a:gd name="connsiteX5" fmla="*/ 441791 w 731158"/>
              <a:gd name="connsiteY5" fmla="*/ 196848 h 960777"/>
              <a:gd name="connsiteX6" fmla="*/ 499664 w 731158"/>
              <a:gd name="connsiteY6" fmla="*/ 231572 h 960777"/>
              <a:gd name="connsiteX7" fmla="*/ 569112 w 731158"/>
              <a:gd name="connsiteY7" fmla="*/ 324170 h 960777"/>
              <a:gd name="connsiteX8" fmla="*/ 603836 w 731158"/>
              <a:gd name="connsiteY8" fmla="*/ 405193 h 960777"/>
              <a:gd name="connsiteX9" fmla="*/ 638560 w 731158"/>
              <a:gd name="connsiteY9" fmla="*/ 509365 h 960777"/>
              <a:gd name="connsiteX10" fmla="*/ 661710 w 731158"/>
              <a:gd name="connsiteY10" fmla="*/ 578813 h 960777"/>
              <a:gd name="connsiteX11" fmla="*/ 673284 w 731158"/>
              <a:gd name="connsiteY11" fmla="*/ 613537 h 960777"/>
              <a:gd name="connsiteX12" fmla="*/ 696434 w 731158"/>
              <a:gd name="connsiteY12" fmla="*/ 636686 h 960777"/>
              <a:gd name="connsiteX13" fmla="*/ 719583 w 731158"/>
              <a:gd name="connsiteY13" fmla="*/ 706134 h 960777"/>
              <a:gd name="connsiteX14" fmla="*/ 731158 w 731158"/>
              <a:gd name="connsiteY14" fmla="*/ 740858 h 960777"/>
              <a:gd name="connsiteX15" fmla="*/ 708008 w 731158"/>
              <a:gd name="connsiteY15" fmla="*/ 914479 h 960777"/>
              <a:gd name="connsiteX16" fmla="*/ 684859 w 731158"/>
              <a:gd name="connsiteY16" fmla="*/ 949203 h 960777"/>
              <a:gd name="connsiteX17" fmla="*/ 650135 w 731158"/>
              <a:gd name="connsiteY17" fmla="*/ 960777 h 960777"/>
              <a:gd name="connsiteX18" fmla="*/ 302894 w 731158"/>
              <a:gd name="connsiteY18" fmla="*/ 926053 h 960777"/>
              <a:gd name="connsiteX19" fmla="*/ 268170 w 731158"/>
              <a:gd name="connsiteY19" fmla="*/ 914479 h 960777"/>
              <a:gd name="connsiteX20" fmla="*/ 233446 w 731158"/>
              <a:gd name="connsiteY20" fmla="*/ 891329 h 960777"/>
              <a:gd name="connsiteX21" fmla="*/ 198722 w 731158"/>
              <a:gd name="connsiteY21" fmla="*/ 879755 h 960777"/>
              <a:gd name="connsiteX22" fmla="*/ 175573 w 731158"/>
              <a:gd name="connsiteY22" fmla="*/ 856605 h 960777"/>
              <a:gd name="connsiteX23" fmla="*/ 106125 w 731158"/>
              <a:gd name="connsiteY23" fmla="*/ 810307 h 960777"/>
              <a:gd name="connsiteX24" fmla="*/ 82975 w 731158"/>
              <a:gd name="connsiteY24" fmla="*/ 740858 h 960777"/>
              <a:gd name="connsiteX25" fmla="*/ 48251 w 731158"/>
              <a:gd name="connsiteY25" fmla="*/ 671410 h 960777"/>
              <a:gd name="connsiteX26" fmla="*/ 59826 w 731158"/>
              <a:gd name="connsiteY26" fmla="*/ 567238 h 960777"/>
              <a:gd name="connsiteX27" fmla="*/ 82975 w 731158"/>
              <a:gd name="connsiteY27" fmla="*/ 497790 h 960777"/>
              <a:gd name="connsiteX28" fmla="*/ 94550 w 731158"/>
              <a:gd name="connsiteY28" fmla="*/ 463066 h 960777"/>
              <a:gd name="connsiteX29" fmla="*/ 71401 w 731158"/>
              <a:gd name="connsiteY29" fmla="*/ 370469 h 960777"/>
              <a:gd name="connsiteX30" fmla="*/ 48251 w 731158"/>
              <a:gd name="connsiteY30" fmla="*/ 335745 h 960777"/>
              <a:gd name="connsiteX31" fmla="*/ 25102 w 731158"/>
              <a:gd name="connsiteY31" fmla="*/ 266296 h 960777"/>
              <a:gd name="connsiteX32" fmla="*/ 13527 w 731158"/>
              <a:gd name="connsiteY32" fmla="*/ 231572 h 960777"/>
              <a:gd name="connsiteX33" fmla="*/ 13527 w 731158"/>
              <a:gd name="connsiteY33" fmla="*/ 57952 h 960777"/>
              <a:gd name="connsiteX34" fmla="*/ 48251 w 731158"/>
              <a:gd name="connsiteY34" fmla="*/ 34803 h 960777"/>
              <a:gd name="connsiteX35" fmla="*/ 94550 w 731158"/>
              <a:gd name="connsiteY35" fmla="*/ 79 h 9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1158" h="960777">
                <a:moveTo>
                  <a:pt x="94550" y="79"/>
                </a:moveTo>
                <a:cubicBezTo>
                  <a:pt x="115770" y="2008"/>
                  <a:pt x="147751" y="32466"/>
                  <a:pt x="175573" y="46377"/>
                </a:cubicBezTo>
                <a:cubicBezTo>
                  <a:pt x="186486" y="51833"/>
                  <a:pt x="199384" y="52496"/>
                  <a:pt x="210297" y="57952"/>
                </a:cubicBezTo>
                <a:cubicBezTo>
                  <a:pt x="300040" y="102825"/>
                  <a:pt x="192473" y="63587"/>
                  <a:pt x="279745" y="92676"/>
                </a:cubicBezTo>
                <a:cubicBezTo>
                  <a:pt x="322568" y="135501"/>
                  <a:pt x="293811" y="109770"/>
                  <a:pt x="372343" y="162124"/>
                </a:cubicBezTo>
                <a:cubicBezTo>
                  <a:pt x="417222" y="192043"/>
                  <a:pt x="393867" y="180874"/>
                  <a:pt x="441791" y="196848"/>
                </a:cubicBezTo>
                <a:cubicBezTo>
                  <a:pt x="500446" y="255505"/>
                  <a:pt x="424536" y="186495"/>
                  <a:pt x="499664" y="231572"/>
                </a:cubicBezTo>
                <a:cubicBezTo>
                  <a:pt x="522514" y="245282"/>
                  <a:pt x="567678" y="319867"/>
                  <a:pt x="569112" y="324170"/>
                </a:cubicBezTo>
                <a:cubicBezTo>
                  <a:pt x="606371" y="435945"/>
                  <a:pt x="546624" y="262164"/>
                  <a:pt x="603836" y="405193"/>
                </a:cubicBezTo>
                <a:cubicBezTo>
                  <a:pt x="603853" y="405235"/>
                  <a:pt x="632765" y="491981"/>
                  <a:pt x="638560" y="509365"/>
                </a:cubicBezTo>
                <a:lnTo>
                  <a:pt x="661710" y="578813"/>
                </a:lnTo>
                <a:cubicBezTo>
                  <a:pt x="665568" y="590388"/>
                  <a:pt x="664657" y="604910"/>
                  <a:pt x="673284" y="613537"/>
                </a:cubicBezTo>
                <a:lnTo>
                  <a:pt x="696434" y="636686"/>
                </a:lnTo>
                <a:lnTo>
                  <a:pt x="719583" y="706134"/>
                </a:lnTo>
                <a:lnTo>
                  <a:pt x="731158" y="740858"/>
                </a:lnTo>
                <a:cubicBezTo>
                  <a:pt x="729882" y="752339"/>
                  <a:pt x="716668" y="888500"/>
                  <a:pt x="708008" y="914479"/>
                </a:cubicBezTo>
                <a:cubicBezTo>
                  <a:pt x="703609" y="927676"/>
                  <a:pt x="695722" y="940513"/>
                  <a:pt x="684859" y="949203"/>
                </a:cubicBezTo>
                <a:cubicBezTo>
                  <a:pt x="675332" y="956825"/>
                  <a:pt x="661710" y="956919"/>
                  <a:pt x="650135" y="960777"/>
                </a:cubicBezTo>
                <a:cubicBezTo>
                  <a:pt x="562107" y="953735"/>
                  <a:pt x="410731" y="953012"/>
                  <a:pt x="302894" y="926053"/>
                </a:cubicBezTo>
                <a:cubicBezTo>
                  <a:pt x="291058" y="923094"/>
                  <a:pt x="279745" y="918337"/>
                  <a:pt x="268170" y="914479"/>
                </a:cubicBezTo>
                <a:cubicBezTo>
                  <a:pt x="256595" y="906762"/>
                  <a:pt x="245889" y="897550"/>
                  <a:pt x="233446" y="891329"/>
                </a:cubicBezTo>
                <a:cubicBezTo>
                  <a:pt x="222533" y="885873"/>
                  <a:pt x="209184" y="886032"/>
                  <a:pt x="198722" y="879755"/>
                </a:cubicBezTo>
                <a:cubicBezTo>
                  <a:pt x="189364" y="874140"/>
                  <a:pt x="184303" y="863153"/>
                  <a:pt x="175573" y="856605"/>
                </a:cubicBezTo>
                <a:cubicBezTo>
                  <a:pt x="153315" y="839912"/>
                  <a:pt x="106125" y="810307"/>
                  <a:pt x="106125" y="810307"/>
                </a:cubicBezTo>
                <a:cubicBezTo>
                  <a:pt x="98408" y="787157"/>
                  <a:pt x="96511" y="761162"/>
                  <a:pt x="82975" y="740858"/>
                </a:cubicBezTo>
                <a:cubicBezTo>
                  <a:pt x="53058" y="695982"/>
                  <a:pt x="64225" y="719331"/>
                  <a:pt x="48251" y="671410"/>
                </a:cubicBezTo>
                <a:cubicBezTo>
                  <a:pt x="52109" y="636686"/>
                  <a:pt x="52974" y="601497"/>
                  <a:pt x="59826" y="567238"/>
                </a:cubicBezTo>
                <a:cubicBezTo>
                  <a:pt x="64612" y="543310"/>
                  <a:pt x="75259" y="520939"/>
                  <a:pt x="82975" y="497790"/>
                </a:cubicBezTo>
                <a:lnTo>
                  <a:pt x="94550" y="463066"/>
                </a:lnTo>
                <a:cubicBezTo>
                  <a:pt x="90149" y="441061"/>
                  <a:pt x="83263" y="394193"/>
                  <a:pt x="71401" y="370469"/>
                </a:cubicBezTo>
                <a:cubicBezTo>
                  <a:pt x="65180" y="358026"/>
                  <a:pt x="55968" y="347320"/>
                  <a:pt x="48251" y="335745"/>
                </a:cubicBezTo>
                <a:lnTo>
                  <a:pt x="25102" y="266296"/>
                </a:lnTo>
                <a:lnTo>
                  <a:pt x="13527" y="231572"/>
                </a:lnTo>
                <a:cubicBezTo>
                  <a:pt x="3007" y="168446"/>
                  <a:pt x="-10757" y="124734"/>
                  <a:pt x="13527" y="57952"/>
                </a:cubicBezTo>
                <a:cubicBezTo>
                  <a:pt x="18281" y="44879"/>
                  <a:pt x="35335" y="39969"/>
                  <a:pt x="48251" y="34803"/>
                </a:cubicBezTo>
                <a:cubicBezTo>
                  <a:pt x="55416" y="31937"/>
                  <a:pt x="73330" y="-1850"/>
                  <a:pt x="94550" y="79"/>
                </a:cubicBez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0" name="Freeform 109">
            <a:extLst>
              <a:ext uri="{FF2B5EF4-FFF2-40B4-BE49-F238E27FC236}">
                <a16:creationId xmlns:a16="http://schemas.microsoft.com/office/drawing/2014/main" id="{1F09DD80-5DD3-FE48-ACBA-17E41D8858B1}"/>
              </a:ext>
            </a:extLst>
          </p:cNvPr>
          <p:cNvSpPr/>
          <p:nvPr/>
        </p:nvSpPr>
        <p:spPr>
          <a:xfrm>
            <a:off x="10686792" y="3950881"/>
            <a:ext cx="693174" cy="827596"/>
          </a:xfrm>
          <a:custGeom>
            <a:avLst/>
            <a:gdLst>
              <a:gd name="connsiteX0" fmla="*/ 29496 w 693174"/>
              <a:gd name="connsiteY0" fmla="*/ 60680 h 827596"/>
              <a:gd name="connsiteX1" fmla="*/ 442451 w 693174"/>
              <a:gd name="connsiteY1" fmla="*/ 31184 h 827596"/>
              <a:gd name="connsiteX2" fmla="*/ 516193 w 693174"/>
              <a:gd name="connsiteY2" fmla="*/ 119674 h 827596"/>
              <a:gd name="connsiteX3" fmla="*/ 560438 w 693174"/>
              <a:gd name="connsiteY3" fmla="*/ 149171 h 827596"/>
              <a:gd name="connsiteX4" fmla="*/ 604684 w 693174"/>
              <a:gd name="connsiteY4" fmla="*/ 237661 h 827596"/>
              <a:gd name="connsiteX5" fmla="*/ 619432 w 693174"/>
              <a:gd name="connsiteY5" fmla="*/ 281906 h 827596"/>
              <a:gd name="connsiteX6" fmla="*/ 678425 w 693174"/>
              <a:gd name="connsiteY6" fmla="*/ 370396 h 827596"/>
              <a:gd name="connsiteX7" fmla="*/ 693174 w 693174"/>
              <a:gd name="connsiteY7" fmla="*/ 444138 h 827596"/>
              <a:gd name="connsiteX8" fmla="*/ 648929 w 693174"/>
              <a:gd name="connsiteY8" fmla="*/ 650616 h 827596"/>
              <a:gd name="connsiteX9" fmla="*/ 634180 w 693174"/>
              <a:gd name="connsiteY9" fmla="*/ 694861 h 827596"/>
              <a:gd name="connsiteX10" fmla="*/ 589935 w 693174"/>
              <a:gd name="connsiteY10" fmla="*/ 783351 h 827596"/>
              <a:gd name="connsiteX11" fmla="*/ 545690 w 693174"/>
              <a:gd name="connsiteY11" fmla="*/ 812848 h 827596"/>
              <a:gd name="connsiteX12" fmla="*/ 501445 w 693174"/>
              <a:gd name="connsiteY12" fmla="*/ 827596 h 827596"/>
              <a:gd name="connsiteX13" fmla="*/ 309716 w 693174"/>
              <a:gd name="connsiteY13" fmla="*/ 798100 h 827596"/>
              <a:gd name="connsiteX14" fmla="*/ 265471 w 693174"/>
              <a:gd name="connsiteY14" fmla="*/ 768603 h 827596"/>
              <a:gd name="connsiteX15" fmla="*/ 250722 w 693174"/>
              <a:gd name="connsiteY15" fmla="*/ 724358 h 827596"/>
              <a:gd name="connsiteX16" fmla="*/ 191729 w 693174"/>
              <a:gd name="connsiteY16" fmla="*/ 635867 h 827596"/>
              <a:gd name="connsiteX17" fmla="*/ 132735 w 693174"/>
              <a:gd name="connsiteY17" fmla="*/ 547377 h 827596"/>
              <a:gd name="connsiteX18" fmla="*/ 73742 w 693174"/>
              <a:gd name="connsiteY18" fmla="*/ 458887 h 827596"/>
              <a:gd name="connsiteX19" fmla="*/ 58993 w 693174"/>
              <a:gd name="connsiteY19" fmla="*/ 414642 h 827596"/>
              <a:gd name="connsiteX20" fmla="*/ 14748 w 693174"/>
              <a:gd name="connsiteY20" fmla="*/ 252409 h 827596"/>
              <a:gd name="connsiteX21" fmla="*/ 0 w 693174"/>
              <a:gd name="connsiteY21" fmla="*/ 208164 h 827596"/>
              <a:gd name="connsiteX22" fmla="*/ 29496 w 693174"/>
              <a:gd name="connsiteY22" fmla="*/ 60680 h 82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174" h="827596">
                <a:moveTo>
                  <a:pt x="29496" y="60680"/>
                </a:moveTo>
                <a:cubicBezTo>
                  <a:pt x="202586" y="-13501"/>
                  <a:pt x="164760" y="-15098"/>
                  <a:pt x="442451" y="31184"/>
                </a:cubicBezTo>
                <a:cubicBezTo>
                  <a:pt x="471444" y="36016"/>
                  <a:pt x="498740" y="102221"/>
                  <a:pt x="516193" y="119674"/>
                </a:cubicBezTo>
                <a:cubicBezTo>
                  <a:pt x="528727" y="132208"/>
                  <a:pt x="545690" y="139339"/>
                  <a:pt x="560438" y="149171"/>
                </a:cubicBezTo>
                <a:cubicBezTo>
                  <a:pt x="597512" y="260389"/>
                  <a:pt x="547500" y="123293"/>
                  <a:pt x="604684" y="237661"/>
                </a:cubicBezTo>
                <a:cubicBezTo>
                  <a:pt x="611636" y="251566"/>
                  <a:pt x="611882" y="268316"/>
                  <a:pt x="619432" y="281906"/>
                </a:cubicBezTo>
                <a:cubicBezTo>
                  <a:pt x="636648" y="312895"/>
                  <a:pt x="678425" y="370396"/>
                  <a:pt x="678425" y="370396"/>
                </a:cubicBezTo>
                <a:cubicBezTo>
                  <a:pt x="683341" y="394977"/>
                  <a:pt x="693174" y="419071"/>
                  <a:pt x="693174" y="444138"/>
                </a:cubicBezTo>
                <a:cubicBezTo>
                  <a:pt x="693174" y="537156"/>
                  <a:pt x="676363" y="568314"/>
                  <a:pt x="648929" y="650616"/>
                </a:cubicBezTo>
                <a:lnTo>
                  <a:pt x="634180" y="694861"/>
                </a:lnTo>
                <a:cubicBezTo>
                  <a:pt x="622184" y="730848"/>
                  <a:pt x="618527" y="754759"/>
                  <a:pt x="589935" y="783351"/>
                </a:cubicBezTo>
                <a:cubicBezTo>
                  <a:pt x="577401" y="795885"/>
                  <a:pt x="561544" y="804921"/>
                  <a:pt x="545690" y="812848"/>
                </a:cubicBezTo>
                <a:cubicBezTo>
                  <a:pt x="531785" y="819800"/>
                  <a:pt x="516193" y="822680"/>
                  <a:pt x="501445" y="827596"/>
                </a:cubicBezTo>
                <a:cubicBezTo>
                  <a:pt x="459152" y="823367"/>
                  <a:pt x="362866" y="824675"/>
                  <a:pt x="309716" y="798100"/>
                </a:cubicBezTo>
                <a:cubicBezTo>
                  <a:pt x="293862" y="790173"/>
                  <a:pt x="280219" y="778435"/>
                  <a:pt x="265471" y="768603"/>
                </a:cubicBezTo>
                <a:cubicBezTo>
                  <a:pt x="260555" y="753855"/>
                  <a:pt x="258272" y="737948"/>
                  <a:pt x="250722" y="724358"/>
                </a:cubicBezTo>
                <a:cubicBezTo>
                  <a:pt x="233506" y="693368"/>
                  <a:pt x="211393" y="665364"/>
                  <a:pt x="191729" y="635867"/>
                </a:cubicBezTo>
                <a:lnTo>
                  <a:pt x="132735" y="547377"/>
                </a:lnTo>
                <a:lnTo>
                  <a:pt x="73742" y="458887"/>
                </a:lnTo>
                <a:cubicBezTo>
                  <a:pt x="68826" y="444139"/>
                  <a:pt x="62764" y="429724"/>
                  <a:pt x="58993" y="414642"/>
                </a:cubicBezTo>
                <a:cubicBezTo>
                  <a:pt x="17296" y="247857"/>
                  <a:pt x="78035" y="442270"/>
                  <a:pt x="14748" y="252409"/>
                </a:cubicBezTo>
                <a:lnTo>
                  <a:pt x="0" y="208164"/>
                </a:lnTo>
                <a:lnTo>
                  <a:pt x="29496" y="60680"/>
                </a:ln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1" name="Rounded Rectangle 110">
            <a:extLst>
              <a:ext uri="{FF2B5EF4-FFF2-40B4-BE49-F238E27FC236}">
                <a16:creationId xmlns:a16="http://schemas.microsoft.com/office/drawing/2014/main" id="{F2DBD3B4-2D33-1148-905A-3B430B983E5D}"/>
              </a:ext>
            </a:extLst>
          </p:cNvPr>
          <p:cNvSpPr/>
          <p:nvPr/>
        </p:nvSpPr>
        <p:spPr>
          <a:xfrm>
            <a:off x="8571914" y="2886165"/>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二維</a:t>
            </a:r>
          </a:p>
        </p:txBody>
      </p:sp>
      <p:sp>
        <p:nvSpPr>
          <p:cNvPr id="112" name="Rounded Rectangle 111">
            <a:extLst>
              <a:ext uri="{FF2B5EF4-FFF2-40B4-BE49-F238E27FC236}">
                <a16:creationId xmlns:a16="http://schemas.microsoft.com/office/drawing/2014/main" id="{85FB965F-1628-B543-A7EB-51591B767066}"/>
              </a:ext>
            </a:extLst>
          </p:cNvPr>
          <p:cNvSpPr/>
          <p:nvPr/>
        </p:nvSpPr>
        <p:spPr>
          <a:xfrm>
            <a:off x="2795821" y="2825091"/>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一維</a:t>
            </a:r>
          </a:p>
        </p:txBody>
      </p:sp>
      <p:cxnSp>
        <p:nvCxnSpPr>
          <p:cNvPr id="113" name="Straight Arrow Connector 112">
            <a:extLst>
              <a:ext uri="{FF2B5EF4-FFF2-40B4-BE49-F238E27FC236}">
                <a16:creationId xmlns:a16="http://schemas.microsoft.com/office/drawing/2014/main" id="{3166BD3A-4FDB-BE45-A72F-C3336BAE6C3A}"/>
              </a:ext>
            </a:extLst>
          </p:cNvPr>
          <p:cNvCxnSpPr>
            <a:cxnSpLocks/>
          </p:cNvCxnSpPr>
          <p:nvPr/>
        </p:nvCxnSpPr>
        <p:spPr>
          <a:xfrm>
            <a:off x="277793" y="421217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14" name="Rectangle 113">
            <a:extLst>
              <a:ext uri="{FF2B5EF4-FFF2-40B4-BE49-F238E27FC236}">
                <a16:creationId xmlns:a16="http://schemas.microsoft.com/office/drawing/2014/main" id="{9758806C-CB7F-E54C-A7D4-60A375A86E2A}"/>
              </a:ext>
            </a:extLst>
          </p:cNvPr>
          <p:cNvSpPr/>
          <p:nvPr/>
        </p:nvSpPr>
        <p:spPr>
          <a:xfrm>
            <a:off x="2118492" y="403491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17" name="Right Arrow 116">
            <a:extLst>
              <a:ext uri="{FF2B5EF4-FFF2-40B4-BE49-F238E27FC236}">
                <a16:creationId xmlns:a16="http://schemas.microsoft.com/office/drawing/2014/main" id="{8DF63A17-A13D-854F-98F7-E438E19F40C5}"/>
              </a:ext>
            </a:extLst>
          </p:cNvPr>
          <p:cNvSpPr/>
          <p:nvPr/>
        </p:nvSpPr>
        <p:spPr>
          <a:xfrm>
            <a:off x="2711113" y="4052726"/>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1" name="Oval 120">
            <a:extLst>
              <a:ext uri="{FF2B5EF4-FFF2-40B4-BE49-F238E27FC236}">
                <a16:creationId xmlns:a16="http://schemas.microsoft.com/office/drawing/2014/main" id="{B3CDC53A-3D48-ED46-9D68-E9EBF0BCC4A0}"/>
              </a:ext>
            </a:extLst>
          </p:cNvPr>
          <p:cNvSpPr/>
          <p:nvPr/>
        </p:nvSpPr>
        <p:spPr>
          <a:xfrm>
            <a:off x="1808051"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2" name="Oval 121">
            <a:extLst>
              <a:ext uri="{FF2B5EF4-FFF2-40B4-BE49-F238E27FC236}">
                <a16:creationId xmlns:a16="http://schemas.microsoft.com/office/drawing/2014/main" id="{C3BE264C-812D-724F-BC5A-FAFCAA712DAF}"/>
              </a:ext>
            </a:extLst>
          </p:cNvPr>
          <p:cNvSpPr/>
          <p:nvPr/>
        </p:nvSpPr>
        <p:spPr>
          <a:xfrm>
            <a:off x="1666161" y="4155133"/>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3" name="Oval 122">
            <a:extLst>
              <a:ext uri="{FF2B5EF4-FFF2-40B4-BE49-F238E27FC236}">
                <a16:creationId xmlns:a16="http://schemas.microsoft.com/office/drawing/2014/main" id="{F2767EC8-E65E-ED46-91C9-B9CCB17FB41A}"/>
              </a:ext>
            </a:extLst>
          </p:cNvPr>
          <p:cNvSpPr/>
          <p:nvPr/>
        </p:nvSpPr>
        <p:spPr>
          <a:xfrm>
            <a:off x="1740995"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4" name="Oval 123">
            <a:extLst>
              <a:ext uri="{FF2B5EF4-FFF2-40B4-BE49-F238E27FC236}">
                <a16:creationId xmlns:a16="http://schemas.microsoft.com/office/drawing/2014/main" id="{4330D016-260A-AE4E-9131-B51992649B09}"/>
              </a:ext>
            </a:extLst>
          </p:cNvPr>
          <p:cNvSpPr/>
          <p:nvPr/>
        </p:nvSpPr>
        <p:spPr>
          <a:xfrm>
            <a:off x="190558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5" name="Oval 124">
            <a:extLst>
              <a:ext uri="{FF2B5EF4-FFF2-40B4-BE49-F238E27FC236}">
                <a16:creationId xmlns:a16="http://schemas.microsoft.com/office/drawing/2014/main" id="{6B3AA0D9-EE54-E548-90C3-8849DC057969}"/>
              </a:ext>
            </a:extLst>
          </p:cNvPr>
          <p:cNvSpPr/>
          <p:nvPr/>
        </p:nvSpPr>
        <p:spPr>
          <a:xfrm>
            <a:off x="1850723"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6" name="Oval 125">
            <a:extLst>
              <a:ext uri="{FF2B5EF4-FFF2-40B4-BE49-F238E27FC236}">
                <a16:creationId xmlns:a16="http://schemas.microsoft.com/office/drawing/2014/main" id="{844B7B64-B028-904E-B308-5B45F617A6FB}"/>
              </a:ext>
            </a:extLst>
          </p:cNvPr>
          <p:cNvSpPr/>
          <p:nvPr/>
        </p:nvSpPr>
        <p:spPr>
          <a:xfrm>
            <a:off x="153982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7" name="Oval 126">
            <a:extLst>
              <a:ext uri="{FF2B5EF4-FFF2-40B4-BE49-F238E27FC236}">
                <a16:creationId xmlns:a16="http://schemas.microsoft.com/office/drawing/2014/main" id="{7741F25F-6706-534C-A0D4-D9E08497712A}"/>
              </a:ext>
            </a:extLst>
          </p:cNvPr>
          <p:cNvSpPr/>
          <p:nvPr/>
        </p:nvSpPr>
        <p:spPr>
          <a:xfrm>
            <a:off x="1315641" y="4152085"/>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Oval 127">
            <a:extLst>
              <a:ext uri="{FF2B5EF4-FFF2-40B4-BE49-F238E27FC236}">
                <a16:creationId xmlns:a16="http://schemas.microsoft.com/office/drawing/2014/main" id="{BEC068E3-AD75-3C43-887D-9FD0C3CFF791}"/>
              </a:ext>
            </a:extLst>
          </p:cNvPr>
          <p:cNvSpPr/>
          <p:nvPr/>
        </p:nvSpPr>
        <p:spPr>
          <a:xfrm>
            <a:off x="141790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9" name="Oval 128">
            <a:extLst>
              <a:ext uri="{FF2B5EF4-FFF2-40B4-BE49-F238E27FC236}">
                <a16:creationId xmlns:a16="http://schemas.microsoft.com/office/drawing/2014/main" id="{0F00C6AF-35E8-824A-BFBF-9997A5CB66F7}"/>
              </a:ext>
            </a:extLst>
          </p:cNvPr>
          <p:cNvSpPr/>
          <p:nvPr/>
        </p:nvSpPr>
        <p:spPr>
          <a:xfrm>
            <a:off x="1673939"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0" name="Oval 129">
            <a:extLst>
              <a:ext uri="{FF2B5EF4-FFF2-40B4-BE49-F238E27FC236}">
                <a16:creationId xmlns:a16="http://schemas.microsoft.com/office/drawing/2014/main" id="{B4719430-0555-B341-B580-B4B8C75795F2}"/>
              </a:ext>
            </a:extLst>
          </p:cNvPr>
          <p:cNvSpPr/>
          <p:nvPr/>
        </p:nvSpPr>
        <p:spPr>
          <a:xfrm>
            <a:off x="1619075"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1" name="Oval 130">
            <a:extLst>
              <a:ext uri="{FF2B5EF4-FFF2-40B4-BE49-F238E27FC236}">
                <a16:creationId xmlns:a16="http://schemas.microsoft.com/office/drawing/2014/main" id="{675289AE-A0BE-A344-8352-C22D89CE4310}"/>
              </a:ext>
            </a:extLst>
          </p:cNvPr>
          <p:cNvSpPr/>
          <p:nvPr/>
        </p:nvSpPr>
        <p:spPr>
          <a:xfrm>
            <a:off x="744299" y="4158436"/>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2" name="Oval 131">
            <a:extLst>
              <a:ext uri="{FF2B5EF4-FFF2-40B4-BE49-F238E27FC236}">
                <a16:creationId xmlns:a16="http://schemas.microsoft.com/office/drawing/2014/main" id="{A250E702-4CFB-1A4C-BBEB-856ECF03D86E}"/>
              </a:ext>
            </a:extLst>
          </p:cNvPr>
          <p:cNvSpPr/>
          <p:nvPr/>
        </p:nvSpPr>
        <p:spPr>
          <a:xfrm>
            <a:off x="556689" y="4161229"/>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3" name="Oval 132">
            <a:extLst>
              <a:ext uri="{FF2B5EF4-FFF2-40B4-BE49-F238E27FC236}">
                <a16:creationId xmlns:a16="http://schemas.microsoft.com/office/drawing/2014/main" id="{C4D784BF-5B1F-C847-B089-FA483E83A88A}"/>
              </a:ext>
            </a:extLst>
          </p:cNvPr>
          <p:cNvSpPr/>
          <p:nvPr/>
        </p:nvSpPr>
        <p:spPr>
          <a:xfrm>
            <a:off x="64981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4" name="Oval 133">
            <a:extLst>
              <a:ext uri="{FF2B5EF4-FFF2-40B4-BE49-F238E27FC236}">
                <a16:creationId xmlns:a16="http://schemas.microsoft.com/office/drawing/2014/main" id="{F0713D44-91C2-984A-8502-FDAD6FEE3FCC}"/>
              </a:ext>
            </a:extLst>
          </p:cNvPr>
          <p:cNvSpPr/>
          <p:nvPr/>
        </p:nvSpPr>
        <p:spPr>
          <a:xfrm>
            <a:off x="905843"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5" name="Oval 134">
            <a:extLst>
              <a:ext uri="{FF2B5EF4-FFF2-40B4-BE49-F238E27FC236}">
                <a16:creationId xmlns:a16="http://schemas.microsoft.com/office/drawing/2014/main" id="{5B40EBE7-89E8-1D4F-AACE-07C840B1CAFA}"/>
              </a:ext>
            </a:extLst>
          </p:cNvPr>
          <p:cNvSpPr/>
          <p:nvPr/>
        </p:nvSpPr>
        <p:spPr>
          <a:xfrm>
            <a:off x="78697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Oval 135">
            <a:extLst>
              <a:ext uri="{FF2B5EF4-FFF2-40B4-BE49-F238E27FC236}">
                <a16:creationId xmlns:a16="http://schemas.microsoft.com/office/drawing/2014/main" id="{B2507809-3E65-594A-A471-E3D2755C83E6}"/>
              </a:ext>
            </a:extLst>
          </p:cNvPr>
          <p:cNvSpPr/>
          <p:nvPr/>
        </p:nvSpPr>
        <p:spPr>
          <a:xfrm>
            <a:off x="41206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7" name="Oval 136">
            <a:extLst>
              <a:ext uri="{FF2B5EF4-FFF2-40B4-BE49-F238E27FC236}">
                <a16:creationId xmlns:a16="http://schemas.microsoft.com/office/drawing/2014/main" id="{ED3C3710-B2BA-2F41-AC5D-A94A90F806B3}"/>
              </a:ext>
            </a:extLst>
          </p:cNvPr>
          <p:cNvSpPr/>
          <p:nvPr/>
        </p:nvSpPr>
        <p:spPr>
          <a:xfrm>
            <a:off x="564467"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8" name="Oval 137">
            <a:extLst>
              <a:ext uri="{FF2B5EF4-FFF2-40B4-BE49-F238E27FC236}">
                <a16:creationId xmlns:a16="http://schemas.microsoft.com/office/drawing/2014/main" id="{5B3DB544-5392-BC4D-8177-1082A76C117E}"/>
              </a:ext>
            </a:extLst>
          </p:cNvPr>
          <p:cNvSpPr/>
          <p:nvPr/>
        </p:nvSpPr>
        <p:spPr>
          <a:xfrm>
            <a:off x="491315"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39" name="Straight Arrow Connector 138">
            <a:extLst>
              <a:ext uri="{FF2B5EF4-FFF2-40B4-BE49-F238E27FC236}">
                <a16:creationId xmlns:a16="http://schemas.microsoft.com/office/drawing/2014/main" id="{72F7EE3D-D6E3-B949-BA93-620DBC72F977}"/>
              </a:ext>
            </a:extLst>
          </p:cNvPr>
          <p:cNvCxnSpPr>
            <a:cxnSpLocks/>
          </p:cNvCxnSpPr>
          <p:nvPr/>
        </p:nvCxnSpPr>
        <p:spPr>
          <a:xfrm>
            <a:off x="3968375" y="419621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40" name="Rectangle 139">
            <a:extLst>
              <a:ext uri="{FF2B5EF4-FFF2-40B4-BE49-F238E27FC236}">
                <a16:creationId xmlns:a16="http://schemas.microsoft.com/office/drawing/2014/main" id="{09CD7198-875B-6546-851C-38997D8D1F90}"/>
              </a:ext>
            </a:extLst>
          </p:cNvPr>
          <p:cNvSpPr/>
          <p:nvPr/>
        </p:nvSpPr>
        <p:spPr>
          <a:xfrm>
            <a:off x="5809074" y="401895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41" name="Oval 140">
            <a:extLst>
              <a:ext uri="{FF2B5EF4-FFF2-40B4-BE49-F238E27FC236}">
                <a16:creationId xmlns:a16="http://schemas.microsoft.com/office/drawing/2014/main" id="{1B5996BD-9D44-2C4F-9B0B-C5FC3790AB64}"/>
              </a:ext>
            </a:extLst>
          </p:cNvPr>
          <p:cNvSpPr/>
          <p:nvPr/>
        </p:nvSpPr>
        <p:spPr>
          <a:xfrm>
            <a:off x="5498633" y="4136380"/>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2" name="Oval 141">
            <a:extLst>
              <a:ext uri="{FF2B5EF4-FFF2-40B4-BE49-F238E27FC236}">
                <a16:creationId xmlns:a16="http://schemas.microsoft.com/office/drawing/2014/main" id="{D4EE9324-ACB8-664F-B08F-529F28E01536}"/>
              </a:ext>
            </a:extLst>
          </p:cNvPr>
          <p:cNvSpPr/>
          <p:nvPr/>
        </p:nvSpPr>
        <p:spPr>
          <a:xfrm>
            <a:off x="5356743" y="4139173"/>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3" name="Oval 142">
            <a:extLst>
              <a:ext uri="{FF2B5EF4-FFF2-40B4-BE49-F238E27FC236}">
                <a16:creationId xmlns:a16="http://schemas.microsoft.com/office/drawing/2014/main" id="{B768355D-9E85-5E45-A624-9336BDBD0CF5}"/>
              </a:ext>
            </a:extLst>
          </p:cNvPr>
          <p:cNvSpPr/>
          <p:nvPr/>
        </p:nvSpPr>
        <p:spPr>
          <a:xfrm>
            <a:off x="5431577"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9512CFF5-AE61-D34D-B04C-FE1B8D9F8EE8}"/>
              </a:ext>
            </a:extLst>
          </p:cNvPr>
          <p:cNvSpPr/>
          <p:nvPr/>
        </p:nvSpPr>
        <p:spPr>
          <a:xfrm>
            <a:off x="559616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D54813B2-CC3E-3C47-AD81-830F58A8FB79}"/>
              </a:ext>
            </a:extLst>
          </p:cNvPr>
          <p:cNvSpPr/>
          <p:nvPr/>
        </p:nvSpPr>
        <p:spPr>
          <a:xfrm>
            <a:off x="5541305"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6" name="Oval 145">
            <a:extLst>
              <a:ext uri="{FF2B5EF4-FFF2-40B4-BE49-F238E27FC236}">
                <a16:creationId xmlns:a16="http://schemas.microsoft.com/office/drawing/2014/main" id="{21C3E70F-B3D8-CC4C-B06A-9A10102EA689}"/>
              </a:ext>
            </a:extLst>
          </p:cNvPr>
          <p:cNvSpPr/>
          <p:nvPr/>
        </p:nvSpPr>
        <p:spPr>
          <a:xfrm>
            <a:off x="523040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7" name="Oval 146">
            <a:extLst>
              <a:ext uri="{FF2B5EF4-FFF2-40B4-BE49-F238E27FC236}">
                <a16:creationId xmlns:a16="http://schemas.microsoft.com/office/drawing/2014/main" id="{C2FD2D73-671D-D446-80A6-917FF03CD98B}"/>
              </a:ext>
            </a:extLst>
          </p:cNvPr>
          <p:cNvSpPr/>
          <p:nvPr/>
        </p:nvSpPr>
        <p:spPr>
          <a:xfrm>
            <a:off x="5006223" y="4136125"/>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8" name="Oval 147">
            <a:extLst>
              <a:ext uri="{FF2B5EF4-FFF2-40B4-BE49-F238E27FC236}">
                <a16:creationId xmlns:a16="http://schemas.microsoft.com/office/drawing/2014/main" id="{F437C500-C498-4E4C-B748-7632B7EC79F1}"/>
              </a:ext>
            </a:extLst>
          </p:cNvPr>
          <p:cNvSpPr/>
          <p:nvPr/>
        </p:nvSpPr>
        <p:spPr>
          <a:xfrm>
            <a:off x="5108489" y="4139428"/>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9" name="Oval 148">
            <a:extLst>
              <a:ext uri="{FF2B5EF4-FFF2-40B4-BE49-F238E27FC236}">
                <a16:creationId xmlns:a16="http://schemas.microsoft.com/office/drawing/2014/main" id="{2EA8C318-F5C0-AA43-A58E-7866DB5071F4}"/>
              </a:ext>
            </a:extLst>
          </p:cNvPr>
          <p:cNvSpPr/>
          <p:nvPr/>
        </p:nvSpPr>
        <p:spPr>
          <a:xfrm>
            <a:off x="5364521"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0" name="Oval 149">
            <a:extLst>
              <a:ext uri="{FF2B5EF4-FFF2-40B4-BE49-F238E27FC236}">
                <a16:creationId xmlns:a16="http://schemas.microsoft.com/office/drawing/2014/main" id="{F014BD70-58C7-3643-B20B-684A24046C48}"/>
              </a:ext>
            </a:extLst>
          </p:cNvPr>
          <p:cNvSpPr/>
          <p:nvPr/>
        </p:nvSpPr>
        <p:spPr>
          <a:xfrm>
            <a:off x="5309657"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1" name="Oval 150">
            <a:extLst>
              <a:ext uri="{FF2B5EF4-FFF2-40B4-BE49-F238E27FC236}">
                <a16:creationId xmlns:a16="http://schemas.microsoft.com/office/drawing/2014/main" id="{1DD169AC-33B3-7747-9FD3-834330DEC969}"/>
              </a:ext>
            </a:extLst>
          </p:cNvPr>
          <p:cNvSpPr/>
          <p:nvPr/>
        </p:nvSpPr>
        <p:spPr>
          <a:xfrm>
            <a:off x="4434881" y="4142476"/>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2" name="Oval 151">
            <a:extLst>
              <a:ext uri="{FF2B5EF4-FFF2-40B4-BE49-F238E27FC236}">
                <a16:creationId xmlns:a16="http://schemas.microsoft.com/office/drawing/2014/main" id="{749A90D7-8241-FB4F-93D3-B0CAC1FA4F69}"/>
              </a:ext>
            </a:extLst>
          </p:cNvPr>
          <p:cNvSpPr/>
          <p:nvPr/>
        </p:nvSpPr>
        <p:spPr>
          <a:xfrm>
            <a:off x="4247271" y="4145269"/>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3" name="Oval 152">
            <a:extLst>
              <a:ext uri="{FF2B5EF4-FFF2-40B4-BE49-F238E27FC236}">
                <a16:creationId xmlns:a16="http://schemas.microsoft.com/office/drawing/2014/main" id="{919BEF96-9FA3-B747-AECF-6CA9B1A7773F}"/>
              </a:ext>
            </a:extLst>
          </p:cNvPr>
          <p:cNvSpPr/>
          <p:nvPr/>
        </p:nvSpPr>
        <p:spPr>
          <a:xfrm>
            <a:off x="434039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4" name="Oval 153">
            <a:extLst>
              <a:ext uri="{FF2B5EF4-FFF2-40B4-BE49-F238E27FC236}">
                <a16:creationId xmlns:a16="http://schemas.microsoft.com/office/drawing/2014/main" id="{7AAE2E1E-7C02-AE43-88B8-967AE965BD7D}"/>
              </a:ext>
            </a:extLst>
          </p:cNvPr>
          <p:cNvSpPr/>
          <p:nvPr/>
        </p:nvSpPr>
        <p:spPr>
          <a:xfrm>
            <a:off x="4596425"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5" name="Oval 154">
            <a:extLst>
              <a:ext uri="{FF2B5EF4-FFF2-40B4-BE49-F238E27FC236}">
                <a16:creationId xmlns:a16="http://schemas.microsoft.com/office/drawing/2014/main" id="{A468F9D7-E1A6-AA42-85BC-A119C2C7E157}"/>
              </a:ext>
            </a:extLst>
          </p:cNvPr>
          <p:cNvSpPr/>
          <p:nvPr/>
        </p:nvSpPr>
        <p:spPr>
          <a:xfrm>
            <a:off x="447755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6" name="Oval 155">
            <a:extLst>
              <a:ext uri="{FF2B5EF4-FFF2-40B4-BE49-F238E27FC236}">
                <a16:creationId xmlns:a16="http://schemas.microsoft.com/office/drawing/2014/main" id="{968F1638-4F79-DA45-AF3F-05E3ECC5442E}"/>
              </a:ext>
            </a:extLst>
          </p:cNvPr>
          <p:cNvSpPr/>
          <p:nvPr/>
        </p:nvSpPr>
        <p:spPr>
          <a:xfrm>
            <a:off x="4102649"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7" name="Oval 156">
            <a:extLst>
              <a:ext uri="{FF2B5EF4-FFF2-40B4-BE49-F238E27FC236}">
                <a16:creationId xmlns:a16="http://schemas.microsoft.com/office/drawing/2014/main" id="{00B2D1FD-FE8D-0947-8A37-F37FC62E135D}"/>
              </a:ext>
            </a:extLst>
          </p:cNvPr>
          <p:cNvSpPr/>
          <p:nvPr/>
        </p:nvSpPr>
        <p:spPr>
          <a:xfrm>
            <a:off x="4255049"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8" name="Oval 157">
            <a:extLst>
              <a:ext uri="{FF2B5EF4-FFF2-40B4-BE49-F238E27FC236}">
                <a16:creationId xmlns:a16="http://schemas.microsoft.com/office/drawing/2014/main" id="{E1C8C8F0-A377-5B40-8D8B-DBD1316D8DC5}"/>
              </a:ext>
            </a:extLst>
          </p:cNvPr>
          <p:cNvSpPr/>
          <p:nvPr/>
        </p:nvSpPr>
        <p:spPr>
          <a:xfrm>
            <a:off x="4181897"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48840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43711-3B4C-124B-AF2A-54A8B6D3EA3F}"/>
              </a:ext>
            </a:extLst>
          </p:cNvPr>
          <p:cNvSpPr>
            <a:spLocks noGrp="1"/>
          </p:cNvSpPr>
          <p:nvPr>
            <p:ph type="body" sz="quarter" idx="10"/>
          </p:nvPr>
        </p:nvSpPr>
        <p:spPr/>
        <p:txBody>
          <a:bodyPr/>
          <a:lstStyle/>
          <a:p>
            <a:r>
              <a:rPr lang="en-US" dirty="0"/>
              <a:t>k-means</a:t>
            </a:r>
            <a:endParaRPr lang="en-TW" dirty="0"/>
          </a:p>
        </p:txBody>
      </p:sp>
      <p:sp>
        <p:nvSpPr>
          <p:cNvPr id="6" name="Rectangle 5">
            <a:extLst>
              <a:ext uri="{FF2B5EF4-FFF2-40B4-BE49-F238E27FC236}">
                <a16:creationId xmlns:a16="http://schemas.microsoft.com/office/drawing/2014/main" id="{77B98C63-1AD2-A241-A59A-85B79A242186}"/>
              </a:ext>
            </a:extLst>
          </p:cNvPr>
          <p:cNvSpPr/>
          <p:nvPr/>
        </p:nvSpPr>
        <p:spPr>
          <a:xfrm>
            <a:off x="350574" y="929977"/>
            <a:ext cx="8675773" cy="499047"/>
          </a:xfrm>
          <a:prstGeom prst="rect">
            <a:avLst/>
          </a:prstGeom>
        </p:spPr>
        <p:txBody>
          <a:bodyPr wrap="none">
            <a:spAutoFit/>
          </a:bodyPr>
          <a:lstStyle/>
          <a:p>
            <a:pPr>
              <a:lnSpc>
                <a:spcPct val="150000"/>
              </a:lnSpc>
            </a:pPr>
            <a:r>
              <a:rPr lang="en-US" dirty="0"/>
              <a:t>k-means</a:t>
            </a:r>
            <a:r>
              <a:rPr lang="en-US" altLang="zh-TW" sz="2000" kern="0" dirty="0">
                <a:solidFill>
                  <a:srgbClr val="595959"/>
                </a:solidFill>
                <a:cs typeface="Arial"/>
                <a:sym typeface="Arial"/>
              </a:rPr>
              <a:t> </a:t>
            </a:r>
            <a:r>
              <a:rPr lang="zh-TW" altLang="en-US" sz="2000" kern="0" dirty="0">
                <a:solidFill>
                  <a:srgbClr val="595959"/>
                </a:solidFill>
                <a:cs typeface="Arial"/>
                <a:sym typeface="Arial"/>
              </a:rPr>
              <a:t>演算法的算法很簡單，僅一般加減乘除就好不需複雜的計算公式。</a:t>
            </a:r>
            <a:endParaRPr lang="zh-TW" altLang="en-US" sz="2000" kern="0" dirty="0">
              <a:solidFill>
                <a:srgbClr val="595959"/>
              </a:solidFill>
              <a:latin typeface="Arial"/>
              <a:cs typeface="Arial"/>
              <a:sym typeface="Arial"/>
            </a:endParaRPr>
          </a:p>
        </p:txBody>
      </p:sp>
      <p:sp>
        <p:nvSpPr>
          <p:cNvPr id="5" name="Rectangle 4">
            <a:extLst>
              <a:ext uri="{FF2B5EF4-FFF2-40B4-BE49-F238E27FC236}">
                <a16:creationId xmlns:a16="http://schemas.microsoft.com/office/drawing/2014/main" id="{A1856E09-4704-BC46-9968-8667B9AE24FF}"/>
              </a:ext>
            </a:extLst>
          </p:cNvPr>
          <p:cNvSpPr/>
          <p:nvPr/>
        </p:nvSpPr>
        <p:spPr>
          <a:xfrm>
            <a:off x="350574" y="1599969"/>
            <a:ext cx="10836539" cy="2554545"/>
          </a:xfrm>
          <a:prstGeom prst="rect">
            <a:avLst/>
          </a:prstGeom>
        </p:spPr>
        <p:txBody>
          <a:bodyPr wrap="square">
            <a:spAutoFit/>
          </a:bodyPr>
          <a:lstStyle/>
          <a:p>
            <a:pPr marL="342900" indent="-342900">
              <a:lnSpc>
                <a:spcPct val="150000"/>
              </a:lnSpc>
              <a:buFont typeface="+mj-lt"/>
              <a:buAutoNum type="arabicPeriod"/>
            </a:pPr>
            <a:r>
              <a:rPr lang="zh-TW" altLang="en-US" sz="1600" dirty="0">
                <a:solidFill>
                  <a:srgbClr val="202020"/>
                </a:solidFill>
                <a:latin typeface="Arial" panose="020B0604020202020204" pitchFamily="34" charset="0"/>
                <a:cs typeface="Arial" panose="020B0604020202020204" pitchFamily="34" charset="0"/>
              </a:rPr>
              <a:t>初始化：指定</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個分群，並隨機挑選</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個資料點的值當作群組中心值</a:t>
            </a:r>
            <a:endParaRPr lang="en-US" altLang="zh-TW" sz="1600" dirty="0">
              <a:solidFill>
                <a:srgbClr val="20202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zh-TW" altLang="en-US" sz="1600" dirty="0"/>
              <a:t>分配資料點：將每個資料點設為距離最近的中心</a:t>
            </a:r>
            <a:endParaRPr lang="en-US" altLang="zh-TW" sz="1600" dirty="0"/>
          </a:p>
          <a:p>
            <a:pPr marL="342900" indent="-342900">
              <a:lnSpc>
                <a:spcPct val="150000"/>
              </a:lnSpc>
              <a:buFont typeface="+mj-lt"/>
              <a:buAutoNum type="arabicPeriod"/>
            </a:pPr>
            <a:r>
              <a:rPr lang="zh-TW" altLang="en-US" sz="1600" dirty="0"/>
              <a:t>計算平均值：重新計算每個分群的中心點</a:t>
            </a:r>
            <a:endParaRPr lang="en-US" altLang="zh-TW" sz="1600" dirty="0"/>
          </a:p>
          <a:p>
            <a:pPr>
              <a:lnSpc>
                <a:spcPct val="200000"/>
              </a:lnSpc>
            </a:pPr>
            <a:r>
              <a:rPr lang="zh-TW" altLang="en-US" sz="1600" u="wavy" kern="1400" dirty="0">
                <a:uFill>
                  <a:solidFill>
                    <a:schemeClr val="accent1">
                      <a:lumMod val="50000"/>
                    </a:schemeClr>
                  </a:solidFill>
                </a:uFill>
              </a:rPr>
              <a:t>重複步驟</a:t>
            </a:r>
            <a:r>
              <a:rPr lang="en-US" altLang="zh-TW" sz="1600" u="wavy" kern="1400" dirty="0">
                <a:uFill>
                  <a:solidFill>
                    <a:schemeClr val="accent1">
                      <a:lumMod val="50000"/>
                    </a:schemeClr>
                  </a:solidFill>
                </a:uFill>
              </a:rPr>
              <a:t>2</a:t>
            </a:r>
            <a:r>
              <a:rPr lang="zh-TW" altLang="en-US" sz="1600" u="wavy" kern="1400" dirty="0">
                <a:uFill>
                  <a:solidFill>
                    <a:schemeClr val="accent1">
                      <a:lumMod val="50000"/>
                    </a:schemeClr>
                  </a:solidFill>
                </a:uFill>
              </a:rPr>
              <a:t>、</a:t>
            </a:r>
            <a:r>
              <a:rPr lang="en-US" altLang="zh-TW" sz="1600" u="wavy" kern="1400" dirty="0">
                <a:uFill>
                  <a:solidFill>
                    <a:schemeClr val="accent1">
                      <a:lumMod val="50000"/>
                    </a:schemeClr>
                  </a:solidFill>
                </a:uFill>
              </a:rPr>
              <a:t>3</a:t>
            </a:r>
            <a:r>
              <a:rPr lang="zh-TW" altLang="en-US" sz="1600" u="wavy" kern="1400" dirty="0">
                <a:uFill>
                  <a:solidFill>
                    <a:schemeClr val="accent1">
                      <a:lumMod val="50000"/>
                    </a:schemeClr>
                  </a:solidFill>
                </a:uFill>
              </a:rPr>
              <a:t>，直到資料點不再變換群組為止</a:t>
            </a:r>
          </a:p>
          <a:p>
            <a:pPr>
              <a:lnSpc>
                <a:spcPct val="150000"/>
              </a:lnSpc>
            </a:pPr>
            <a:endParaRPr lang="zh-TW" altLang="en-US" sz="1600" dirty="0"/>
          </a:p>
          <a:p>
            <a:pPr marL="342900" indent="-342900">
              <a:buFont typeface="+mj-lt"/>
              <a:buAutoNum type="arabicPeriod"/>
            </a:pPr>
            <a:endParaRPr lang="en-US" altLang="zh-TW" sz="1600" dirty="0">
              <a:solidFill>
                <a:srgbClr val="202020"/>
              </a:solidFill>
              <a:latin typeface="Arial" panose="020B0604020202020204" pitchFamily="34" charset="0"/>
              <a:cs typeface="Arial" panose="020B0604020202020204" pitchFamily="34" charset="0"/>
            </a:endParaRPr>
          </a:p>
          <a:p>
            <a:pPr marL="342900" indent="-342900">
              <a:buFont typeface="+mj-lt"/>
              <a:buAutoNum type="arabicPeriod"/>
            </a:pPr>
            <a:endParaRPr lang="zh-TW" altLang="en-US" sz="1600" b="0" i="0" dirty="0">
              <a:solidFill>
                <a:srgbClr val="202020"/>
              </a:solidFill>
              <a:effectLst/>
              <a:latin typeface="Times New Roman" panose="02020603050405020304" pitchFamily="18" charset="0"/>
            </a:endParaRPr>
          </a:p>
        </p:txBody>
      </p:sp>
      <p:pic>
        <p:nvPicPr>
          <p:cNvPr id="1028" name="Picture 4" descr="[animate output image]">
            <a:extLst>
              <a:ext uri="{FF2B5EF4-FFF2-40B4-BE49-F238E27FC236}">
                <a16:creationId xmlns:a16="http://schemas.microsoft.com/office/drawing/2014/main" id="{EAB32F30-7991-944A-BDAF-ACEC1AA4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74" y="3429000"/>
            <a:ext cx="4098852" cy="273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8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en-US" altLang="zh-CN" sz="4000" dirty="0"/>
              <a:t>K-mean </a:t>
            </a:r>
            <a:r>
              <a:rPr lang="zh-CN" altLang="en-US" sz="4000" dirty="0"/>
              <a:t>分群</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非監督式學習</a:t>
            </a:r>
            <a:r>
              <a:rPr lang="en-US" altLang="zh-TW" sz="5400" kern="0" spc="500" dirty="0">
                <a:solidFill>
                  <a:schemeClr val="accent3">
                    <a:lumMod val="25000"/>
                  </a:schemeClr>
                </a:solidFill>
                <a:latin typeface="Calibri"/>
                <a:cs typeface="Calibri"/>
                <a:sym typeface="Calibri"/>
              </a:rPr>
              <a:t> </a:t>
            </a:r>
            <a:r>
              <a:rPr lang="en-US" altLang="zh-TW" sz="5400" kern="0" dirty="0">
                <a:solidFill>
                  <a:schemeClr val="accent3">
                    <a:lumMod val="25000"/>
                  </a:schemeClr>
                </a:solidFill>
                <a:latin typeface="Calibri"/>
                <a:cs typeface="Calibri"/>
                <a:sym typeface="Calibri"/>
              </a:rPr>
              <a:t>k-means</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1700</TotalTime>
  <Words>884</Words>
  <Application>Microsoft Macintosh PowerPoint</Application>
  <PresentationFormat>Widescreen</PresentationFormat>
  <Paragraphs>111</Paragraphs>
  <Slides>20</Slides>
  <Notes>9</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等线</vt:lpstr>
      <vt:lpstr>微软雅黑</vt:lpstr>
      <vt:lpstr>Roboto</vt:lpstr>
      <vt:lpstr>Segoe UI Light</vt:lpstr>
      <vt:lpstr>Arial</vt:lpstr>
      <vt:lpstr>Calibri</vt:lpstr>
      <vt:lpstr>Century Gothic</vt:lpstr>
      <vt:lpstr>Helvetica Neue</vt:lpstr>
      <vt:lpstr>Helvetica Neue Bold Condensed</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182</cp:revision>
  <dcterms:created xsi:type="dcterms:W3CDTF">2015-08-18T02:51:41Z</dcterms:created>
  <dcterms:modified xsi:type="dcterms:W3CDTF">2020-09-14T06:39:28Z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